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9" r:id="rId1"/>
  </p:sldMasterIdLst>
  <p:notesMasterIdLst>
    <p:notesMasterId r:id="rId38"/>
  </p:notesMasterIdLst>
  <p:handoutMasterIdLst>
    <p:handoutMasterId r:id="rId39"/>
  </p:handoutMasterIdLst>
  <p:sldIdLst>
    <p:sldId id="492" r:id="rId2"/>
    <p:sldId id="493" r:id="rId3"/>
    <p:sldId id="494" r:id="rId4"/>
    <p:sldId id="495" r:id="rId5"/>
    <p:sldId id="370" r:id="rId6"/>
    <p:sldId id="371" r:id="rId7"/>
    <p:sldId id="490" r:id="rId8"/>
    <p:sldId id="491" r:id="rId9"/>
    <p:sldId id="374" r:id="rId10"/>
    <p:sldId id="375" r:id="rId11"/>
    <p:sldId id="488" r:id="rId12"/>
    <p:sldId id="489" r:id="rId13"/>
    <p:sldId id="487" r:id="rId14"/>
    <p:sldId id="379" r:id="rId15"/>
    <p:sldId id="384" r:id="rId16"/>
    <p:sldId id="385" r:id="rId17"/>
    <p:sldId id="386" r:id="rId18"/>
    <p:sldId id="388" r:id="rId19"/>
    <p:sldId id="389" r:id="rId20"/>
    <p:sldId id="498" r:id="rId21"/>
    <p:sldId id="496" r:id="rId22"/>
    <p:sldId id="499" r:id="rId23"/>
    <p:sldId id="500" r:id="rId24"/>
    <p:sldId id="501" r:id="rId25"/>
    <p:sldId id="502" r:id="rId26"/>
    <p:sldId id="503" r:id="rId27"/>
    <p:sldId id="508" r:id="rId28"/>
    <p:sldId id="509" r:id="rId29"/>
    <p:sldId id="504" r:id="rId30"/>
    <p:sldId id="510" r:id="rId31"/>
    <p:sldId id="511" r:id="rId32"/>
    <p:sldId id="512" r:id="rId33"/>
    <p:sldId id="513" r:id="rId34"/>
    <p:sldId id="514" r:id="rId35"/>
    <p:sldId id="506" r:id="rId36"/>
    <p:sldId id="507" r:id="rId37"/>
  </p:sldIdLst>
  <p:sldSz cx="9144000" cy="6858000" type="screen4x3"/>
  <p:notesSz cx="6858000" cy="9144000"/>
  <p:embeddedFontLst>
    <p:embeddedFont>
      <p:font typeface="Verdana" panose="020B0604030504040204" pitchFamily="34" charset="0"/>
      <p:regular r:id="rId40"/>
      <p:bold r:id="rId41"/>
      <p:italic r:id="rId42"/>
      <p:boldItalic r:id="rId43"/>
    </p:embeddedFont>
    <p:embeddedFont>
      <p:font typeface="Arial Narrow" panose="020B0606020202030204" pitchFamily="34" charset="0"/>
      <p:regular r:id="rId44"/>
      <p:bold r:id="rId45"/>
      <p:italic r:id="rId46"/>
      <p:boldItalic r:id="rId47"/>
    </p:embeddedFont>
    <p:embeddedFont>
      <p:font typeface="Century Gothic" panose="020B0502020202020204" pitchFamily="34" charset="0"/>
      <p:regular r:id="rId48"/>
      <p:bold r:id="rId49"/>
      <p:italic r:id="rId50"/>
      <p:boldItalic r:id="rId51"/>
    </p:embeddedFont>
    <p:embeddedFont>
      <p:font typeface="Calibri" panose="020F0502020204030204" pitchFamily="34" charset="0"/>
      <p:regular r:id="rId52"/>
      <p:bold r:id="rId53"/>
      <p:italic r:id="rId54"/>
      <p:boldItalic r:id="rId55"/>
    </p:embeddedFont>
    <p:embeddedFont>
      <p:font typeface="Wingdings 3" panose="05040102010807070707" pitchFamily="18" charset="2"/>
      <p:regular r:id="rId5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CFF"/>
    <a:srgbClr val="CCFFFF"/>
    <a:srgbClr val="FFE4C9"/>
    <a:srgbClr val="3399FF"/>
    <a:srgbClr val="FFCC99"/>
    <a:srgbClr val="FF9900"/>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40" autoAdjust="0"/>
    <p:restoredTop sz="85370" autoAdjust="0"/>
  </p:normalViewPr>
  <p:slideViewPr>
    <p:cSldViewPr>
      <p:cViewPr varScale="1">
        <p:scale>
          <a:sx n="73" d="100"/>
          <a:sy n="73" d="100"/>
        </p:scale>
        <p:origin x="624" y="7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7.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08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FontTx/>
              <a:buNone/>
              <a:defRPr sz="1200">
                <a:latin typeface="Times New Roman" pitchFamily="18" charset="0"/>
              </a:defRPr>
            </a:lvl1pPr>
          </a:lstStyle>
          <a:p>
            <a:endParaRPr lang="en-US"/>
          </a:p>
        </p:txBody>
      </p:sp>
      <p:sp>
        <p:nvSpPr>
          <p:cNvPr id="290819"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FontTx/>
              <a:buNone/>
              <a:defRPr sz="1200">
                <a:latin typeface="Times New Roman" pitchFamily="18" charset="0"/>
              </a:defRPr>
            </a:lvl1pPr>
          </a:lstStyle>
          <a:p>
            <a:endParaRPr lang="en-US"/>
          </a:p>
        </p:txBody>
      </p:sp>
      <p:sp>
        <p:nvSpPr>
          <p:cNvPr id="290820"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FontTx/>
              <a:buNone/>
              <a:defRPr sz="1200">
                <a:latin typeface="Times New Roman" pitchFamily="18" charset="0"/>
              </a:defRPr>
            </a:lvl1pPr>
          </a:lstStyle>
          <a:p>
            <a:endParaRPr lang="en-US"/>
          </a:p>
        </p:txBody>
      </p:sp>
      <p:sp>
        <p:nvSpPr>
          <p:cNvPr id="290821"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FontTx/>
              <a:buNone/>
              <a:defRPr sz="1200">
                <a:latin typeface="Times New Roman" pitchFamily="18" charset="0"/>
              </a:defRPr>
            </a:lvl1pPr>
          </a:lstStyle>
          <a:p>
            <a:fld id="{9F4CEFE0-33FD-4D12-A8AA-16EE850478C6}" type="slidenum">
              <a:rPr lang="en-US"/>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89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FontTx/>
              <a:buNone/>
              <a:defRPr sz="1200">
                <a:latin typeface="Times New Roman" pitchFamily="18" charset="0"/>
              </a:defRPr>
            </a:lvl1pPr>
          </a:lstStyle>
          <a:p>
            <a:endParaRPr lang="en-US"/>
          </a:p>
        </p:txBody>
      </p:sp>
      <p:sp>
        <p:nvSpPr>
          <p:cNvPr id="1689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FontTx/>
              <a:buNone/>
              <a:defRPr sz="1200">
                <a:latin typeface="Times New Roman" pitchFamily="18" charset="0"/>
              </a:defRPr>
            </a:lvl1pPr>
          </a:lstStyle>
          <a:p>
            <a:endParaRPr lang="en-US"/>
          </a:p>
        </p:txBody>
      </p:sp>
      <p:sp>
        <p:nvSpPr>
          <p:cNvPr id="1689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1689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Klik om de opmaakprofielen van de modeltekst te bewerken</a:t>
            </a:r>
          </a:p>
          <a:p>
            <a:pPr lvl="1"/>
            <a:r>
              <a:rPr lang="en-US" smtClean="0"/>
              <a:t>Tweede niveau</a:t>
            </a:r>
          </a:p>
          <a:p>
            <a:pPr lvl="2"/>
            <a:r>
              <a:rPr lang="en-US" smtClean="0"/>
              <a:t>Derde niveau</a:t>
            </a:r>
          </a:p>
          <a:p>
            <a:pPr lvl="3"/>
            <a:r>
              <a:rPr lang="en-US" smtClean="0"/>
              <a:t>Vierde niveau</a:t>
            </a:r>
          </a:p>
          <a:p>
            <a:pPr lvl="4"/>
            <a:r>
              <a:rPr lang="en-US" smtClean="0"/>
              <a:t>Vijfde niveau</a:t>
            </a:r>
          </a:p>
        </p:txBody>
      </p:sp>
      <p:sp>
        <p:nvSpPr>
          <p:cNvPr id="1689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FontTx/>
              <a:buNone/>
              <a:defRPr sz="1200">
                <a:latin typeface="Times New Roman" pitchFamily="18" charset="0"/>
              </a:defRPr>
            </a:lvl1pPr>
          </a:lstStyle>
          <a:p>
            <a:endParaRPr lang="en-US"/>
          </a:p>
        </p:txBody>
      </p:sp>
      <p:sp>
        <p:nvSpPr>
          <p:cNvPr id="1689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FontTx/>
              <a:buNone/>
              <a:defRPr sz="1200">
                <a:latin typeface="Times New Roman" pitchFamily="18" charset="0"/>
              </a:defRPr>
            </a:lvl1pPr>
          </a:lstStyle>
          <a:p>
            <a:fld id="{1B40045A-F3DB-4DD6-A4ED-C30B113A4F62}"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mn-ea"/>
        <a:cs typeface="+mn-cs"/>
      </a:defRPr>
    </a:lvl1pPr>
    <a:lvl2pPr marL="457200" algn="l" rtl="0" fontAlgn="base">
      <a:spcBef>
        <a:spcPct val="30000"/>
      </a:spcBef>
      <a:spcAft>
        <a:spcPct val="0"/>
      </a:spcAft>
      <a:defRPr sz="1200" kern="1200">
        <a:solidFill>
          <a:schemeClr val="tx1"/>
        </a:solidFill>
        <a:latin typeface="Times New Roman" pitchFamily="18" charset="0"/>
        <a:ea typeface="+mn-ea"/>
        <a:cs typeface="+mn-cs"/>
      </a:defRPr>
    </a:lvl2pPr>
    <a:lvl3pPr marL="914400" algn="l" rtl="0" fontAlgn="base">
      <a:spcBef>
        <a:spcPct val="30000"/>
      </a:spcBef>
      <a:spcAft>
        <a:spcPct val="0"/>
      </a:spcAft>
      <a:defRPr sz="1200" kern="1200">
        <a:solidFill>
          <a:schemeClr val="tx1"/>
        </a:solidFill>
        <a:latin typeface="Times New Roman" pitchFamily="18" charset="0"/>
        <a:ea typeface="+mn-ea"/>
        <a:cs typeface="+mn-cs"/>
      </a:defRPr>
    </a:lvl3pPr>
    <a:lvl4pPr marL="1371600" algn="l" rtl="0" fontAlgn="base">
      <a:spcBef>
        <a:spcPct val="30000"/>
      </a:spcBef>
      <a:spcAft>
        <a:spcPct val="0"/>
      </a:spcAft>
      <a:defRPr sz="1200" kern="1200">
        <a:solidFill>
          <a:schemeClr val="tx1"/>
        </a:solidFill>
        <a:latin typeface="Times New Roman" pitchFamily="18" charset="0"/>
        <a:ea typeface="+mn-ea"/>
        <a:cs typeface="+mn-cs"/>
      </a:defRPr>
    </a:lvl4pPr>
    <a:lvl5pPr marL="1828800" algn="l" rtl="0" fontAlgn="base">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36D5A0-F3A4-4EF2-9D3B-0D9D74E252F8}" type="slidenum">
              <a:rPr lang="en-US"/>
              <a:pPr/>
              <a:t>5</a:t>
            </a:fld>
            <a:endParaRPr lang="en-US"/>
          </a:p>
        </p:txBody>
      </p:sp>
      <p:sp>
        <p:nvSpPr>
          <p:cNvPr id="351234" name="Rectangle 2"/>
          <p:cNvSpPr>
            <a:spLocks noGrp="1" noRot="1" noChangeAspect="1" noChangeArrowheads="1" noTextEdit="1"/>
          </p:cNvSpPr>
          <p:nvPr>
            <p:ph type="sldImg"/>
          </p:nvPr>
        </p:nvSpPr>
        <p:spPr>
          <a:ln/>
        </p:spPr>
      </p:sp>
      <p:sp>
        <p:nvSpPr>
          <p:cNvPr id="3512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332B24-162A-4380-B4FE-D692E00FA02A}" type="slidenum">
              <a:rPr lang="en-US"/>
              <a:pPr/>
              <a:t>17</a:t>
            </a:fld>
            <a:endParaRPr lang="en-US"/>
          </a:p>
        </p:txBody>
      </p:sp>
      <p:sp>
        <p:nvSpPr>
          <p:cNvPr id="384002" name="Rectangle 2"/>
          <p:cNvSpPr>
            <a:spLocks noGrp="1" noRot="1" noChangeAspect="1" noChangeArrowheads="1" noTextEdit="1"/>
          </p:cNvSpPr>
          <p:nvPr>
            <p:ph type="sldImg"/>
          </p:nvPr>
        </p:nvSpPr>
        <p:spPr>
          <a:ln/>
        </p:spPr>
      </p:sp>
      <p:sp>
        <p:nvSpPr>
          <p:cNvPr id="384003" name="Rectangle 3"/>
          <p:cNvSpPr>
            <a:spLocks noGrp="1" noChangeArrowheads="1"/>
          </p:cNvSpPr>
          <p:nvPr>
            <p:ph type="body" idx="1"/>
          </p:nvPr>
        </p:nvSpPr>
        <p:spPr>
          <a:xfrm>
            <a:off x="914400" y="4343400"/>
            <a:ext cx="5029200" cy="4114800"/>
          </a:xfrm>
        </p:spPr>
        <p:txBody>
          <a:bodyPr/>
          <a:lstStyle/>
          <a:p>
            <a:r>
              <a:rPr lang="en-US"/>
              <a:t>So you see there is a trade-off, you can go for high sensitivity, and sacrifice specificity, and have a system with a high detection rate that does not miss many abnormalities. The other way around, you can decide to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EC55E7-6AFB-4038-B21E-B78E3AC28D64}" type="slidenum">
              <a:rPr lang="en-US"/>
              <a:pPr/>
              <a:t>18</a:t>
            </a:fld>
            <a:endParaRPr lang="en-US"/>
          </a:p>
        </p:txBody>
      </p:sp>
      <p:sp>
        <p:nvSpPr>
          <p:cNvPr id="388098" name="Rectangle 2"/>
          <p:cNvSpPr>
            <a:spLocks noGrp="1" noRot="1" noChangeAspect="1" noChangeArrowheads="1" noTextEdit="1"/>
          </p:cNvSpPr>
          <p:nvPr>
            <p:ph type="sldImg"/>
          </p:nvPr>
        </p:nvSpPr>
        <p:spPr>
          <a:ln/>
        </p:spPr>
      </p:sp>
      <p:sp>
        <p:nvSpPr>
          <p:cNvPr id="3880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0DA2AE-7915-4EF8-A52B-BA415B95CC7E}" type="slidenum">
              <a:rPr lang="en-US"/>
              <a:pPr/>
              <a:t>19</a:t>
            </a:fld>
            <a:endParaRPr lang="en-US"/>
          </a:p>
        </p:txBody>
      </p:sp>
      <p:sp>
        <p:nvSpPr>
          <p:cNvPr id="390146" name="Rectangle 2"/>
          <p:cNvSpPr>
            <a:spLocks noGrp="1" noRot="1" noChangeAspect="1" noChangeArrowheads="1" noTextEdit="1"/>
          </p:cNvSpPr>
          <p:nvPr>
            <p:ph type="sldImg"/>
          </p:nvPr>
        </p:nvSpPr>
        <p:spPr>
          <a:ln/>
        </p:spPr>
      </p:sp>
      <p:sp>
        <p:nvSpPr>
          <p:cNvPr id="3901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4950BC-9B69-40EB-9825-984DEB4E12BF}" type="slidenum">
              <a:rPr lang="en-US"/>
              <a:pPr/>
              <a:t>6</a:t>
            </a:fld>
            <a:endParaRPr lang="en-US"/>
          </a:p>
        </p:txBody>
      </p:sp>
      <p:sp>
        <p:nvSpPr>
          <p:cNvPr id="353282" name="Rectangle 2"/>
          <p:cNvSpPr>
            <a:spLocks noGrp="1" noRot="1" noChangeAspect="1" noChangeArrowheads="1" noTextEdit="1"/>
          </p:cNvSpPr>
          <p:nvPr>
            <p:ph type="sldImg"/>
          </p:nvPr>
        </p:nvSpPr>
        <p:spPr>
          <a:ln/>
        </p:spPr>
      </p:sp>
      <p:sp>
        <p:nvSpPr>
          <p:cNvPr id="3532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7411"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673F776-17BC-48CF-9B9C-460F3863C42B}" type="slidenum">
              <a:rPr lang="en-US" altLang="en-US">
                <a:latin typeface="Calibri" panose="020F0502020204030204" pitchFamily="34" charset="0"/>
              </a:rPr>
              <a:pPr eaLnBrk="1" hangingPunct="1"/>
              <a:t>7</a:t>
            </a:fld>
            <a:endParaRPr lang="en-US" altLang="en-US">
              <a:latin typeface="Calibri" panose="020F0502020204030204" pitchFamily="34" charset="0"/>
            </a:endParaRPr>
          </a:p>
        </p:txBody>
      </p:sp>
    </p:spTree>
    <p:extLst>
      <p:ext uri="{BB962C8B-B14F-4D97-AF65-F5344CB8AC3E}">
        <p14:creationId xmlns:p14="http://schemas.microsoft.com/office/powerpoint/2010/main" val="493371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1507"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EED6DDE-6083-431F-94D3-85F145894856}" type="slidenum">
              <a:rPr lang="en-US" altLang="en-US">
                <a:latin typeface="Calibri" panose="020F0502020204030204" pitchFamily="34" charset="0"/>
              </a:rPr>
              <a:pPr eaLnBrk="1" hangingPunct="1"/>
              <a:t>8</a:t>
            </a:fld>
            <a:endParaRPr lang="en-US" altLang="en-US">
              <a:latin typeface="Calibri" panose="020F0502020204030204" pitchFamily="34" charset="0"/>
            </a:endParaRPr>
          </a:p>
        </p:txBody>
      </p:sp>
    </p:spTree>
    <p:extLst>
      <p:ext uri="{BB962C8B-B14F-4D97-AF65-F5344CB8AC3E}">
        <p14:creationId xmlns:p14="http://schemas.microsoft.com/office/powerpoint/2010/main" val="2417062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25CE12-8A9B-4D87-A741-93E683CC0DBA}" type="slidenum">
              <a:rPr lang="en-US"/>
              <a:pPr/>
              <a:t>9</a:t>
            </a:fld>
            <a:endParaRPr lang="en-US"/>
          </a:p>
        </p:txBody>
      </p:sp>
      <p:sp>
        <p:nvSpPr>
          <p:cNvPr id="359426" name="Rectangle 2"/>
          <p:cNvSpPr>
            <a:spLocks noGrp="1" noRot="1" noChangeAspect="1" noChangeArrowheads="1" noTextEdit="1"/>
          </p:cNvSpPr>
          <p:nvPr>
            <p:ph type="sldImg"/>
          </p:nvPr>
        </p:nvSpPr>
        <p:spPr>
          <a:ln/>
        </p:spPr>
      </p:sp>
      <p:sp>
        <p:nvSpPr>
          <p:cNvPr id="3594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330640D-967A-4DA6-878C-FDB5907A1E2E}" type="slidenum">
              <a:rPr lang="en-US"/>
              <a:pPr/>
              <a:t>10</a:t>
            </a:fld>
            <a:endParaRPr lang="en-US"/>
          </a:p>
        </p:txBody>
      </p:sp>
      <p:sp>
        <p:nvSpPr>
          <p:cNvPr id="361474" name="Rectangle 2"/>
          <p:cNvSpPr>
            <a:spLocks noGrp="1" noRot="1" noChangeAspect="1" noChangeArrowheads="1" noTextEdit="1"/>
          </p:cNvSpPr>
          <p:nvPr>
            <p:ph type="sldImg"/>
          </p:nvPr>
        </p:nvSpPr>
        <p:spPr>
          <a:ln/>
        </p:spPr>
      </p:sp>
      <p:sp>
        <p:nvSpPr>
          <p:cNvPr id="361475" name="Rectangle 3"/>
          <p:cNvSpPr>
            <a:spLocks noGrp="1" noChangeArrowheads="1"/>
          </p:cNvSpPr>
          <p:nvPr>
            <p:ph type="body" idx="1"/>
          </p:nvPr>
        </p:nvSpPr>
        <p:spPr/>
        <p:txBody>
          <a:bodyPr/>
          <a:lstStyle/>
          <a:p>
            <a:r>
              <a:rPr lang="en-US"/>
              <a:t>Ask to estimate percentage of FP</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E5245BE-AE64-458A-9628-75923BEB52B4}" type="slidenum">
              <a:rPr lang="en-US"/>
              <a:pPr/>
              <a:t>14</a:t>
            </a:fld>
            <a:endParaRPr lang="en-US"/>
          </a:p>
        </p:txBody>
      </p:sp>
      <p:sp>
        <p:nvSpPr>
          <p:cNvPr id="369666" name="Rectangle 2"/>
          <p:cNvSpPr>
            <a:spLocks noGrp="1" noRot="1" noChangeAspect="1" noChangeArrowheads="1" noTextEdit="1"/>
          </p:cNvSpPr>
          <p:nvPr>
            <p:ph type="sldImg"/>
          </p:nvPr>
        </p:nvSpPr>
        <p:spPr>
          <a:ln/>
        </p:spPr>
      </p:sp>
      <p:sp>
        <p:nvSpPr>
          <p:cNvPr id="3696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131E1C-3305-4AE7-ACA7-02E35DC4B60C}" type="slidenum">
              <a:rPr lang="en-US"/>
              <a:pPr/>
              <a:t>15</a:t>
            </a:fld>
            <a:endParaRPr lang="en-US"/>
          </a:p>
        </p:txBody>
      </p:sp>
      <p:sp>
        <p:nvSpPr>
          <p:cNvPr id="379906" name="Rectangle 2"/>
          <p:cNvSpPr>
            <a:spLocks noGrp="1" noRot="1" noChangeAspect="1" noChangeArrowheads="1" noTextEdit="1"/>
          </p:cNvSpPr>
          <p:nvPr>
            <p:ph type="sldImg"/>
          </p:nvPr>
        </p:nvSpPr>
        <p:spPr>
          <a:ln/>
        </p:spPr>
      </p:sp>
      <p:sp>
        <p:nvSpPr>
          <p:cNvPr id="379907" name="Rectangle 3"/>
          <p:cNvSpPr>
            <a:spLocks noGrp="1" noChangeArrowheads="1"/>
          </p:cNvSpPr>
          <p:nvPr>
            <p:ph type="body" idx="1"/>
          </p:nvPr>
        </p:nvSpPr>
        <p:spPr>
          <a:xfrm>
            <a:off x="914400" y="4343400"/>
            <a:ext cx="5029200" cy="4114800"/>
          </a:xfrm>
        </p:spPr>
        <p:txBody>
          <a:bodyPr/>
          <a:lstStyle/>
          <a:p>
            <a:r>
              <a:rPr lang="en-US"/>
              <a:t>in a way, sensitivity and specificity are more interesting measures than accuracy, because they do not depend on the prior distribution of negatives and positives in the test database. the sensitivity is computed from only positive cases, and is the detection rate of the algorithm, the specificity is computed from only negative cases, and is one minus the chance of false alarm.</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81DD5B-53E1-4F6A-9DE8-9C7D264CA62A}" type="slidenum">
              <a:rPr lang="en-US"/>
              <a:pPr/>
              <a:t>16</a:t>
            </a:fld>
            <a:endParaRPr lang="en-US"/>
          </a:p>
        </p:txBody>
      </p:sp>
      <p:sp>
        <p:nvSpPr>
          <p:cNvPr id="381954" name="Rectangle 2"/>
          <p:cNvSpPr>
            <a:spLocks noGrp="1" noRot="1" noChangeAspect="1" noChangeArrowheads="1" noTextEdit="1"/>
          </p:cNvSpPr>
          <p:nvPr>
            <p:ph type="sldImg"/>
          </p:nvPr>
        </p:nvSpPr>
        <p:spPr>
          <a:ln/>
        </p:spPr>
      </p:sp>
      <p:sp>
        <p:nvSpPr>
          <p:cNvPr id="381955" name="Rectangle 3"/>
          <p:cNvSpPr>
            <a:spLocks noGrp="1" noChangeArrowheads="1"/>
          </p:cNvSpPr>
          <p:nvPr>
            <p:ph type="body" idx="1"/>
          </p:nvPr>
        </p:nvSpPr>
        <p:spPr>
          <a:xfrm>
            <a:off x="914400" y="4343400"/>
            <a:ext cx="5029200" cy="4114800"/>
          </a:xfrm>
        </p:spPr>
        <p:txBody>
          <a:bodyPr/>
          <a:lstStyle/>
          <a:p>
            <a:r>
              <a:rPr lang="en-US"/>
              <a:t>in a way, sensitivity and specificity are more interesting measures than accuracy, because they do not depend on the prior distribution of negatives and positives in the test database. the sensitivity is computed from only positive cases, and is the detection rate of the algorithm, the specificity is computed from only negative cases, and is one minus the chance of false alarm.</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5F74CD2-275B-4E76-9233-70B54F1A03BD}" type="datetime1">
              <a:rPr lang="en-US" smtClean="0"/>
              <a:t>8/10/2018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2"/>
          <p:cNvSpPr>
            <a:spLocks noChangeArrowheads="1"/>
          </p:cNvSpPr>
          <p:nvPr userDrawn="1"/>
        </p:nvSpPr>
        <p:spPr bwMode="auto">
          <a:xfrm>
            <a:off x="1447800" y="0"/>
            <a:ext cx="7696200" cy="1066800"/>
          </a:xfrm>
          <a:prstGeom prst="rect">
            <a:avLst/>
          </a:prstGeom>
          <a:solidFill>
            <a:srgbClr val="000099"/>
          </a:solidFill>
          <a:ln w="9525">
            <a:solidFill>
              <a:schemeClr val="tx1"/>
            </a:solidFill>
            <a:miter lim="800000"/>
            <a:headEnd/>
            <a:tailEnd/>
          </a:ln>
          <a:effectLst/>
        </p:spPr>
        <p:txBody>
          <a:bodyPr wrap="none" anchor="ctr"/>
          <a:lstStyle/>
          <a:p>
            <a:endParaRPr lang="en-US"/>
          </a:p>
        </p:txBody>
      </p:sp>
    </p:spTree>
    <p:extLst>
      <p:ext uri="{BB962C8B-B14F-4D97-AF65-F5344CB8AC3E}">
        <p14:creationId xmlns:p14="http://schemas.microsoft.com/office/powerpoint/2010/main" val="1959627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4826F4-EBA6-4929-AEE0-80C46812BFB3}" type="datetime1">
              <a:rPr lang="en-US" smtClean="0"/>
              <a:t>8/10/2018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53885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FC9D8E84-6683-4AE4-AB2A-200DC9A20E21}" type="datetime1">
              <a:rPr lang="en-US" smtClean="0"/>
              <a:t>8/10/2018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323613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448177" y="3771174"/>
            <a:ext cx="546115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523C6C6A-E3DB-459C-8C6E-F3702F839F0D}" type="datetime1">
              <a:rPr lang="en-US" smtClean="0"/>
              <a:t>8/10/2018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20518927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312EFFB-1F53-474D-80CD-00C5A9C1B5E5}" type="datetime1">
              <a:rPr lang="en-US" smtClean="0"/>
              <a:t>8/10/2018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914329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AD99F19-4B85-47CC-8D1A-0936AB7DE2CF}" type="datetime1">
              <a:rPr lang="en-US" smtClean="0"/>
              <a:t>8/10/2018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08131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9" name="Straight Connector 18"/>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D8B075F-B123-4D9A-912C-D2852D5527E8}" type="datetime1">
              <a:rPr lang="en-US" smtClean="0"/>
              <a:t>8/10/2018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551512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889101C-2341-4C47-879A-42CBC283609F}" type="datetime1">
              <a:rPr lang="en-US" smtClean="0"/>
              <a:t>8/10/2018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7333891-D5E7-4C7B-BF1D-E855E53CB5A8}" type="slidenum">
              <a:rPr lang="en-US" smtClean="0"/>
              <a:t>‹#›</a:t>
            </a:fld>
            <a:endParaRPr lang="en-US" dirty="0"/>
          </a:p>
        </p:txBody>
      </p:sp>
    </p:spTree>
    <p:extLst>
      <p:ext uri="{BB962C8B-B14F-4D97-AF65-F5344CB8AC3E}">
        <p14:creationId xmlns:p14="http://schemas.microsoft.com/office/powerpoint/2010/main" val="18484293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C97230-F6AC-42C6-99EE-EC0A89FE3EA4}" type="datetime1">
              <a:rPr lang="en-US" smtClean="0"/>
              <a:t>8/10/2018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13939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49229"/>
            <a:ext cx="8839200" cy="865172"/>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152400" y="1063423"/>
            <a:ext cx="8839200" cy="5489777"/>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10"/>
          </p:nvPr>
        </p:nvSpPr>
        <p:spPr/>
        <p:txBody>
          <a:bodyPr/>
          <a:lstStyle/>
          <a:p>
            <a:fld id="{0F2B9682-8977-498E-A459-DF4DE1441FC6}" type="datetime1">
              <a:rPr lang="en-US" smtClean="0"/>
              <a:t>8/10/2018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7333891-D5E7-4C7B-BF1D-E855E53CB5A8}" type="slidenum">
              <a:rPr lang="en-US" smtClean="0"/>
              <a:t>‹#›</a:t>
            </a:fld>
            <a:endParaRPr lang="en-US" dirty="0"/>
          </a:p>
        </p:txBody>
      </p:sp>
    </p:spTree>
    <p:extLst>
      <p:ext uri="{BB962C8B-B14F-4D97-AF65-F5344CB8AC3E}">
        <p14:creationId xmlns:p14="http://schemas.microsoft.com/office/powerpoint/2010/main" val="3389614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430B4D7-5AA1-4EDA-B38D-1A15015BBD65}" type="datetime1">
              <a:rPr lang="en-US" smtClean="0"/>
              <a:t>8/10/2018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59180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B09B021-6CB8-49BE-9F32-8C616C008411}" type="datetime1">
              <a:rPr lang="en-US" smtClean="0"/>
              <a:t>8/10/2018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71476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10A9363-1D88-428A-A4CA-0D4246BFEB19}" type="datetime1">
              <a:rPr lang="en-US" smtClean="0"/>
              <a:t>8/10/2018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42122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DE82A7C9-38E7-4879-9937-74CB6D936221}" type="datetime1">
              <a:rPr lang="en-US" smtClean="0"/>
              <a:t>8/10/2018</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28313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C61A704-2A3B-4769-AF02-173C0993803C}" type="datetime1">
              <a:rPr lang="en-US" smtClean="0"/>
              <a:t>8/10/2018</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51706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445565BF-09BB-4E14-AE3E-596090B3FAB2}" type="datetime1">
              <a:rPr lang="en-US" smtClean="0"/>
              <a:t>8/10/2018</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47333891-D5E7-4C7B-BF1D-E855E53CB5A8}" type="slidenum">
              <a:rPr lang="en-US" smtClean="0"/>
              <a:t>‹#›</a:t>
            </a:fld>
            <a:endParaRPr lang="en-US" dirty="0"/>
          </a:p>
        </p:txBody>
      </p:sp>
    </p:spTree>
    <p:extLst>
      <p:ext uri="{BB962C8B-B14F-4D97-AF65-F5344CB8AC3E}">
        <p14:creationId xmlns:p14="http://schemas.microsoft.com/office/powerpoint/2010/main" val="725816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90617E0-50B3-41DF-8991-9090F9BECF1D}" type="datetime1">
              <a:rPr lang="en-US" smtClean="0"/>
              <a:t>8/10/2018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19733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3503978-8D73-4FE3-B526-510880E68515}" type="datetime1">
              <a:rPr lang="en-US" smtClean="0"/>
              <a:t>8/10/2018</a:t>
            </a:fld>
            <a:endParaRPr lang="en-US" dirty="0"/>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D57F1E4F-1CFF-5643-939E-217C01CDF565}" type="slidenum">
              <a:rPr lang="en-US" smtClean="0"/>
              <a:pPr/>
              <a:t>‹#›</a:t>
            </a:fld>
            <a:endParaRPr lang="en-US" dirty="0"/>
          </a:p>
        </p:txBody>
      </p:sp>
      <p:sp>
        <p:nvSpPr>
          <p:cNvPr id="13" name="Rectangle 9"/>
          <p:cNvSpPr>
            <a:spLocks noChangeArrowheads="1"/>
          </p:cNvSpPr>
          <p:nvPr userDrawn="1"/>
        </p:nvSpPr>
        <p:spPr bwMode="auto">
          <a:xfrm>
            <a:off x="0" y="0"/>
            <a:ext cx="9144000" cy="1066800"/>
          </a:xfrm>
          <a:prstGeom prst="rect">
            <a:avLst/>
          </a:prstGeom>
          <a:solidFill>
            <a:srgbClr val="000099"/>
          </a:solidFill>
          <a:ln w="9525">
            <a:solidFill>
              <a:schemeClr val="tx1"/>
            </a:solidFill>
            <a:miter lim="800000"/>
            <a:headEnd/>
            <a:tailEnd/>
          </a:ln>
          <a:effectLst/>
        </p:spPr>
        <p:txBody>
          <a:bodyPr wrap="none" anchor="ctr"/>
          <a:lstStyle/>
          <a:p>
            <a:endParaRPr lang="en-US"/>
          </a:p>
        </p:txBody>
      </p:sp>
    </p:spTree>
    <p:extLst>
      <p:ext uri="{BB962C8B-B14F-4D97-AF65-F5344CB8AC3E}">
        <p14:creationId xmlns:p14="http://schemas.microsoft.com/office/powerpoint/2010/main" val="2934146934"/>
      </p:ext>
    </p:extLst>
  </p:cSld>
  <p:clrMap bg1="dk1" tx1="lt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Lst>
  <p:hf sldNum="0" hdr="0" ftr="0" dt="0"/>
  <p:txStyles>
    <p:title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1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Introduction to Data Analytics</a:t>
            </a:r>
            <a:endParaRPr lang="en-IN" dirty="0"/>
          </a:p>
        </p:txBody>
      </p:sp>
      <p:sp>
        <p:nvSpPr>
          <p:cNvPr id="3" name="Content Placeholder 2"/>
          <p:cNvSpPr>
            <a:spLocks noGrp="1"/>
          </p:cNvSpPr>
          <p:nvPr>
            <p:ph idx="1"/>
          </p:nvPr>
        </p:nvSpPr>
        <p:spPr/>
        <p:txBody>
          <a:bodyPr/>
          <a:lstStyle/>
          <a:p>
            <a:r>
              <a:rPr lang="en-IN" dirty="0" smtClean="0"/>
              <a:t>Data Analytics is the analysis of large databases to find novel and valuable patterns</a:t>
            </a:r>
          </a:p>
          <a:p>
            <a:r>
              <a:rPr lang="en-IN" dirty="0" smtClean="0"/>
              <a:t>Data Mining – It is the process of building models to extract meaningful information from raw data</a:t>
            </a:r>
          </a:p>
          <a:p>
            <a:pPr lvl="1"/>
            <a:r>
              <a:rPr lang="en-IN" dirty="0" smtClean="0"/>
              <a:t>A model is useful in the following ways:</a:t>
            </a:r>
          </a:p>
          <a:p>
            <a:pPr lvl="2"/>
            <a:r>
              <a:rPr lang="en-IN" dirty="0" smtClean="0"/>
              <a:t>Can be used to make predictions</a:t>
            </a:r>
          </a:p>
          <a:p>
            <a:pPr lvl="2"/>
            <a:r>
              <a:rPr lang="en-IN" dirty="0" smtClean="0"/>
              <a:t>Can help in understanding </a:t>
            </a:r>
          </a:p>
          <a:p>
            <a:pPr lvl="2"/>
            <a:r>
              <a:rPr lang="en-IN" dirty="0" smtClean="0"/>
              <a:t>Captures the essence of the knowledge discovered</a:t>
            </a:r>
            <a:endParaRPr lang="en-IN" dirty="0"/>
          </a:p>
        </p:txBody>
      </p:sp>
    </p:spTree>
    <p:extLst>
      <p:ext uri="{BB962C8B-B14F-4D97-AF65-F5344CB8AC3E}">
        <p14:creationId xmlns:p14="http://schemas.microsoft.com/office/powerpoint/2010/main" val="16653248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p:nvPr>
        </p:nvSpPr>
        <p:spPr/>
        <p:txBody>
          <a:bodyPr/>
          <a:lstStyle/>
          <a:p>
            <a:r>
              <a:rPr lang="en-US" sz="2800"/>
              <a:t>Combination of reference and result</a:t>
            </a:r>
          </a:p>
        </p:txBody>
      </p:sp>
      <p:pic>
        <p:nvPicPr>
          <p:cNvPr id="360451" name="Picture 3"/>
          <p:cNvPicPr>
            <a:picLocks noGrp="1" noChangeArrowheads="1"/>
          </p:cNvPicPr>
          <p:nvPr>
            <p:ph idx="1"/>
          </p:nvPr>
        </p:nvPicPr>
        <p:blipFill>
          <a:blip r:embed="rId3" cstate="print"/>
          <a:srcRect/>
          <a:stretch>
            <a:fillRect/>
          </a:stretch>
        </p:blipFill>
        <p:spPr>
          <a:xfrm>
            <a:off x="1781175" y="1295400"/>
            <a:ext cx="4314825" cy="4441825"/>
          </a:xfrm>
          <a:noFill/>
          <a:ln/>
        </p:spPr>
      </p:pic>
      <p:sp>
        <p:nvSpPr>
          <p:cNvPr id="360452" name="Rectangle 4"/>
          <p:cNvSpPr>
            <a:spLocks noChangeArrowheads="1"/>
          </p:cNvSpPr>
          <p:nvPr/>
        </p:nvSpPr>
        <p:spPr bwMode="auto">
          <a:xfrm>
            <a:off x="6450013" y="2362200"/>
            <a:ext cx="762000" cy="381000"/>
          </a:xfrm>
          <a:prstGeom prst="rect">
            <a:avLst/>
          </a:prstGeom>
          <a:solidFill>
            <a:srgbClr val="000000"/>
          </a:solidFill>
          <a:ln w="9525">
            <a:noFill/>
            <a:miter lim="800000"/>
            <a:headEnd/>
            <a:tailEnd/>
          </a:ln>
          <a:effectLst/>
        </p:spPr>
        <p:txBody>
          <a:bodyPr wrap="none" anchor="ctr"/>
          <a:lstStyle/>
          <a:p>
            <a:endParaRPr lang="en-US"/>
          </a:p>
        </p:txBody>
      </p:sp>
      <p:sp>
        <p:nvSpPr>
          <p:cNvPr id="360453" name="Text Box 5"/>
          <p:cNvSpPr txBox="1">
            <a:spLocks noChangeArrowheads="1"/>
          </p:cNvSpPr>
          <p:nvPr/>
        </p:nvSpPr>
        <p:spPr bwMode="auto">
          <a:xfrm>
            <a:off x="7212013" y="2286000"/>
            <a:ext cx="1114425" cy="457200"/>
          </a:xfrm>
          <a:prstGeom prst="rect">
            <a:avLst/>
          </a:prstGeom>
          <a:noFill/>
          <a:ln w="9525">
            <a:noFill/>
            <a:miter lim="800000"/>
            <a:headEnd/>
            <a:tailEnd/>
          </a:ln>
          <a:effectLst/>
        </p:spPr>
        <p:txBody>
          <a:bodyPr wrap="none">
            <a:spAutoFit/>
          </a:bodyPr>
          <a:lstStyle/>
          <a:p>
            <a:pPr algn="ctr">
              <a:spcBef>
                <a:spcPct val="0"/>
              </a:spcBef>
              <a:buFontTx/>
              <a:buNone/>
            </a:pPr>
            <a:r>
              <a:rPr lang="en-US">
                <a:latin typeface="Times New Roman" pitchFamily="18" charset="0"/>
              </a:rPr>
              <a:t>masked</a:t>
            </a:r>
          </a:p>
        </p:txBody>
      </p:sp>
      <p:sp>
        <p:nvSpPr>
          <p:cNvPr id="360454" name="Rectangle 6"/>
          <p:cNvSpPr>
            <a:spLocks noChangeArrowheads="1"/>
          </p:cNvSpPr>
          <p:nvPr/>
        </p:nvSpPr>
        <p:spPr bwMode="auto">
          <a:xfrm>
            <a:off x="6450013" y="2971800"/>
            <a:ext cx="762000" cy="381000"/>
          </a:xfrm>
          <a:prstGeom prst="rect">
            <a:avLst/>
          </a:prstGeom>
          <a:solidFill>
            <a:srgbClr val="00FF00"/>
          </a:solidFill>
          <a:ln w="9525">
            <a:noFill/>
            <a:miter lim="800000"/>
            <a:headEnd/>
            <a:tailEnd/>
          </a:ln>
          <a:effectLst/>
        </p:spPr>
        <p:txBody>
          <a:bodyPr wrap="none" anchor="ctr"/>
          <a:lstStyle/>
          <a:p>
            <a:endParaRPr lang="en-US"/>
          </a:p>
        </p:txBody>
      </p:sp>
      <p:sp>
        <p:nvSpPr>
          <p:cNvPr id="360455" name="Text Box 7"/>
          <p:cNvSpPr txBox="1">
            <a:spLocks noChangeArrowheads="1"/>
          </p:cNvSpPr>
          <p:nvPr/>
        </p:nvSpPr>
        <p:spPr bwMode="auto">
          <a:xfrm>
            <a:off x="7202488" y="2895600"/>
            <a:ext cx="1697037" cy="457200"/>
          </a:xfrm>
          <a:prstGeom prst="rect">
            <a:avLst/>
          </a:prstGeom>
          <a:noFill/>
          <a:ln w="9525">
            <a:noFill/>
            <a:miter lim="800000"/>
            <a:headEnd/>
            <a:tailEnd/>
          </a:ln>
          <a:effectLst/>
        </p:spPr>
        <p:txBody>
          <a:bodyPr wrap="none">
            <a:spAutoFit/>
          </a:bodyPr>
          <a:lstStyle/>
          <a:p>
            <a:pPr algn="ctr">
              <a:spcBef>
                <a:spcPct val="0"/>
              </a:spcBef>
              <a:buFontTx/>
              <a:buNone/>
            </a:pPr>
            <a:r>
              <a:rPr lang="en-US">
                <a:latin typeface="Times New Roman" pitchFamily="18" charset="0"/>
              </a:rPr>
              <a:t>true positive</a:t>
            </a:r>
          </a:p>
        </p:txBody>
      </p:sp>
      <p:sp>
        <p:nvSpPr>
          <p:cNvPr id="360456" name="Rectangle 8"/>
          <p:cNvSpPr>
            <a:spLocks noChangeArrowheads="1"/>
          </p:cNvSpPr>
          <p:nvPr/>
        </p:nvSpPr>
        <p:spPr bwMode="auto">
          <a:xfrm>
            <a:off x="6450013" y="3581400"/>
            <a:ext cx="762000" cy="381000"/>
          </a:xfrm>
          <a:prstGeom prst="rect">
            <a:avLst/>
          </a:prstGeom>
          <a:solidFill>
            <a:schemeClr val="folHlink"/>
          </a:solidFill>
          <a:ln w="9525">
            <a:noFill/>
            <a:miter lim="800000"/>
            <a:headEnd/>
            <a:tailEnd/>
          </a:ln>
          <a:effectLst/>
        </p:spPr>
        <p:txBody>
          <a:bodyPr wrap="none" anchor="ctr"/>
          <a:lstStyle/>
          <a:p>
            <a:endParaRPr lang="en-US"/>
          </a:p>
        </p:txBody>
      </p:sp>
      <p:sp>
        <p:nvSpPr>
          <p:cNvPr id="360457" name="Text Box 9"/>
          <p:cNvSpPr txBox="1">
            <a:spLocks noChangeArrowheads="1"/>
          </p:cNvSpPr>
          <p:nvPr/>
        </p:nvSpPr>
        <p:spPr bwMode="auto">
          <a:xfrm>
            <a:off x="7202488" y="3505200"/>
            <a:ext cx="1763712" cy="457200"/>
          </a:xfrm>
          <a:prstGeom prst="rect">
            <a:avLst/>
          </a:prstGeom>
          <a:noFill/>
          <a:ln w="9525">
            <a:noFill/>
            <a:miter lim="800000"/>
            <a:headEnd/>
            <a:tailEnd/>
          </a:ln>
          <a:effectLst/>
        </p:spPr>
        <p:txBody>
          <a:bodyPr wrap="none">
            <a:spAutoFit/>
          </a:bodyPr>
          <a:lstStyle/>
          <a:p>
            <a:pPr algn="ctr">
              <a:spcBef>
                <a:spcPct val="0"/>
              </a:spcBef>
              <a:buFontTx/>
              <a:buNone/>
            </a:pPr>
            <a:r>
              <a:rPr lang="en-US">
                <a:latin typeface="Times New Roman" pitchFamily="18" charset="0"/>
              </a:rPr>
              <a:t>true negative</a:t>
            </a:r>
          </a:p>
        </p:txBody>
      </p:sp>
      <p:sp>
        <p:nvSpPr>
          <p:cNvPr id="360458" name="Rectangle 10"/>
          <p:cNvSpPr>
            <a:spLocks noChangeArrowheads="1"/>
          </p:cNvSpPr>
          <p:nvPr/>
        </p:nvSpPr>
        <p:spPr bwMode="auto">
          <a:xfrm>
            <a:off x="6450013" y="4191000"/>
            <a:ext cx="762000" cy="381000"/>
          </a:xfrm>
          <a:prstGeom prst="rect">
            <a:avLst/>
          </a:prstGeom>
          <a:solidFill>
            <a:srgbClr val="0000FF"/>
          </a:solidFill>
          <a:ln w="9525">
            <a:noFill/>
            <a:miter lim="800000"/>
            <a:headEnd/>
            <a:tailEnd/>
          </a:ln>
          <a:effectLst/>
        </p:spPr>
        <p:txBody>
          <a:bodyPr wrap="none" anchor="ctr"/>
          <a:lstStyle/>
          <a:p>
            <a:endParaRPr lang="en-US"/>
          </a:p>
        </p:txBody>
      </p:sp>
      <p:sp>
        <p:nvSpPr>
          <p:cNvPr id="360459" name="Text Box 11"/>
          <p:cNvSpPr txBox="1">
            <a:spLocks noChangeArrowheads="1"/>
          </p:cNvSpPr>
          <p:nvPr/>
        </p:nvSpPr>
        <p:spPr bwMode="auto">
          <a:xfrm>
            <a:off x="7202488" y="4114800"/>
            <a:ext cx="1865312" cy="457200"/>
          </a:xfrm>
          <a:prstGeom prst="rect">
            <a:avLst/>
          </a:prstGeom>
          <a:noFill/>
          <a:ln w="9525">
            <a:noFill/>
            <a:miter lim="800000"/>
            <a:headEnd/>
            <a:tailEnd/>
          </a:ln>
          <a:effectLst/>
        </p:spPr>
        <p:txBody>
          <a:bodyPr wrap="none">
            <a:spAutoFit/>
          </a:bodyPr>
          <a:lstStyle/>
          <a:p>
            <a:pPr algn="ctr">
              <a:spcBef>
                <a:spcPct val="0"/>
              </a:spcBef>
              <a:buFontTx/>
              <a:buNone/>
            </a:pPr>
            <a:r>
              <a:rPr lang="en-US">
                <a:latin typeface="Times New Roman" pitchFamily="18" charset="0"/>
              </a:rPr>
              <a:t>false negative</a:t>
            </a:r>
          </a:p>
        </p:txBody>
      </p:sp>
      <p:sp>
        <p:nvSpPr>
          <p:cNvPr id="360460" name="Rectangle 12"/>
          <p:cNvSpPr>
            <a:spLocks noChangeArrowheads="1"/>
          </p:cNvSpPr>
          <p:nvPr/>
        </p:nvSpPr>
        <p:spPr bwMode="auto">
          <a:xfrm>
            <a:off x="6450013" y="4800600"/>
            <a:ext cx="762000" cy="381000"/>
          </a:xfrm>
          <a:prstGeom prst="rect">
            <a:avLst/>
          </a:prstGeom>
          <a:solidFill>
            <a:srgbClr val="FF0000"/>
          </a:solidFill>
          <a:ln w="9525">
            <a:noFill/>
            <a:miter lim="800000"/>
            <a:headEnd/>
            <a:tailEnd/>
          </a:ln>
          <a:effectLst/>
        </p:spPr>
        <p:txBody>
          <a:bodyPr wrap="none" anchor="ctr"/>
          <a:lstStyle/>
          <a:p>
            <a:endParaRPr lang="en-US"/>
          </a:p>
        </p:txBody>
      </p:sp>
      <p:sp>
        <p:nvSpPr>
          <p:cNvPr id="360461" name="Text Box 13"/>
          <p:cNvSpPr txBox="1">
            <a:spLocks noChangeArrowheads="1"/>
          </p:cNvSpPr>
          <p:nvPr/>
        </p:nvSpPr>
        <p:spPr bwMode="auto">
          <a:xfrm>
            <a:off x="7202488" y="4724400"/>
            <a:ext cx="1798637" cy="457200"/>
          </a:xfrm>
          <a:prstGeom prst="rect">
            <a:avLst/>
          </a:prstGeom>
          <a:noFill/>
          <a:ln w="9525">
            <a:noFill/>
            <a:miter lim="800000"/>
            <a:headEnd/>
            <a:tailEnd/>
          </a:ln>
          <a:effectLst/>
        </p:spPr>
        <p:txBody>
          <a:bodyPr wrap="none">
            <a:spAutoFit/>
          </a:bodyPr>
          <a:lstStyle/>
          <a:p>
            <a:pPr algn="ctr">
              <a:spcBef>
                <a:spcPct val="0"/>
              </a:spcBef>
              <a:buFontTx/>
              <a:buNone/>
            </a:pPr>
            <a:r>
              <a:rPr lang="en-US">
                <a:latin typeface="Times New Roman" pitchFamily="18" charset="0"/>
              </a:rPr>
              <a:t>false positive</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31" y="0"/>
            <a:ext cx="7055380" cy="1400530"/>
          </a:xfrm>
        </p:spPr>
        <p:txBody>
          <a:bodyPr/>
          <a:lstStyle/>
          <a:p>
            <a:r>
              <a:rPr lang="en-IN" dirty="0" smtClean="0"/>
              <a:t>Confusion Matrix</a:t>
            </a:r>
            <a:endParaRPr lang="en-IN" dirty="0"/>
          </a:p>
        </p:txBody>
      </p:sp>
      <p:sp>
        <p:nvSpPr>
          <p:cNvPr id="3" name="Content Placeholder 2"/>
          <p:cNvSpPr>
            <a:spLocks noGrp="1"/>
          </p:cNvSpPr>
          <p:nvPr>
            <p:ph idx="1"/>
          </p:nvPr>
        </p:nvSpPr>
        <p:spPr>
          <a:xfrm>
            <a:off x="228600" y="914400"/>
            <a:ext cx="8763000" cy="5638799"/>
          </a:xfrm>
        </p:spPr>
        <p:txBody>
          <a:bodyPr>
            <a:noAutofit/>
          </a:bodyPr>
          <a:lstStyle/>
          <a:p>
            <a:pPr marL="0" indent="0" algn="just">
              <a:buNone/>
            </a:pPr>
            <a:r>
              <a:rPr lang="en-IN" sz="2800" dirty="0"/>
              <a:t>A confusion matrix (</a:t>
            </a:r>
            <a:r>
              <a:rPr lang="en-IN" sz="2800" dirty="0" err="1"/>
              <a:t>Kohavi</a:t>
            </a:r>
            <a:r>
              <a:rPr lang="en-IN" sz="2800" dirty="0"/>
              <a:t> and Provost, 1998) contains information about actual and predicted classifications done by a classification system. Performance of such systems is commonly evaluated using the data in the matrix. </a:t>
            </a:r>
          </a:p>
        </p:txBody>
      </p:sp>
    </p:spTree>
    <p:extLst>
      <p:ext uri="{BB962C8B-B14F-4D97-AF65-F5344CB8AC3E}">
        <p14:creationId xmlns:p14="http://schemas.microsoft.com/office/powerpoint/2010/main" val="2715101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pPr marL="0" indent="0" algn="just">
              <a:buNone/>
            </a:pPr>
            <a:r>
              <a:rPr lang="en-IN" sz="2400" dirty="0"/>
              <a:t>The following table shows the confusion matrix for a two class classifier. The entries in the confusion matrix have the following meaning in the context of our study: </a:t>
            </a:r>
          </a:p>
          <a:p>
            <a:pPr marL="0" indent="0" algn="just">
              <a:buNone/>
            </a:pPr>
            <a:r>
              <a:rPr lang="en-IN" sz="2400" dirty="0"/>
              <a:t>● a is the number of correct predictions that an instance is negative, </a:t>
            </a:r>
          </a:p>
          <a:p>
            <a:pPr marL="0" indent="0" algn="just">
              <a:buNone/>
            </a:pPr>
            <a:r>
              <a:rPr lang="en-IN" sz="2400" dirty="0"/>
              <a:t>● b is the number of incorrect predictions that an instance is positive, </a:t>
            </a:r>
          </a:p>
          <a:p>
            <a:pPr marL="0" indent="0" algn="just">
              <a:buNone/>
            </a:pPr>
            <a:r>
              <a:rPr lang="en-IN" sz="2400" dirty="0"/>
              <a:t>● c is the number of incorrect of predictions that an instance negative, and </a:t>
            </a:r>
          </a:p>
          <a:p>
            <a:pPr marL="0" indent="0" algn="just">
              <a:buNone/>
            </a:pPr>
            <a:r>
              <a:rPr lang="en-IN" sz="2400" dirty="0"/>
              <a:t>● d is the number of correct predictions that an instance is positive.</a:t>
            </a:r>
          </a:p>
          <a:p>
            <a:endParaRPr lang="en-IN" sz="2400" dirty="0"/>
          </a:p>
        </p:txBody>
      </p:sp>
    </p:spTree>
    <p:extLst>
      <p:ext uri="{BB962C8B-B14F-4D97-AF65-F5344CB8AC3E}">
        <p14:creationId xmlns:p14="http://schemas.microsoft.com/office/powerpoint/2010/main" val="735303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sz="3600" dirty="0">
                <a:latin typeface="Arial" panose="020B0604020202020204" pitchFamily="34" charset="0"/>
              </a:rPr>
              <a:t>Confusion </a:t>
            </a:r>
            <a:r>
              <a:rPr lang="en-US" altLang="en-US" sz="3600" dirty="0" smtClean="0">
                <a:latin typeface="Arial" panose="020B0604020202020204" pitchFamily="34" charset="0"/>
              </a:rPr>
              <a:t>matrix</a:t>
            </a:r>
            <a:endParaRPr lang="en-US" altLang="en-US" dirty="0"/>
          </a:p>
        </p:txBody>
      </p:sp>
      <p:sp>
        <p:nvSpPr>
          <p:cNvPr id="6147" name="Rectangle 3"/>
          <p:cNvSpPr>
            <a:spLocks noGrp="1" noChangeArrowheads="1"/>
          </p:cNvSpPr>
          <p:nvPr>
            <p:ph idx="1"/>
          </p:nvPr>
        </p:nvSpPr>
        <p:spPr>
          <a:xfrm>
            <a:off x="0" y="1295400"/>
            <a:ext cx="9144000" cy="5334000"/>
          </a:xfrm>
        </p:spPr>
        <p:txBody>
          <a:bodyPr/>
          <a:lstStyle/>
          <a:p>
            <a:pPr marL="0" indent="0">
              <a:lnSpc>
                <a:spcPct val="90000"/>
              </a:lnSpc>
              <a:buNone/>
            </a:pPr>
            <a:r>
              <a:rPr lang="en-US" altLang="en-US" sz="2700" dirty="0" smtClean="0"/>
              <a:t>Calculate </a:t>
            </a:r>
            <a:r>
              <a:rPr lang="en-US" altLang="en-US" sz="2700" dirty="0"/>
              <a:t>four quantities</a:t>
            </a:r>
            <a:r>
              <a:rPr lang="en-US" altLang="en-US" sz="2700" dirty="0" smtClean="0"/>
              <a:t>:</a:t>
            </a:r>
          </a:p>
          <a:p>
            <a:pPr marL="0" indent="0">
              <a:lnSpc>
                <a:spcPct val="90000"/>
              </a:lnSpc>
              <a:buNone/>
            </a:pPr>
            <a:endParaRPr lang="en-US" altLang="en-US" sz="2700" dirty="0"/>
          </a:p>
          <a:p>
            <a:pPr>
              <a:lnSpc>
                <a:spcPct val="90000"/>
              </a:lnSpc>
            </a:pPr>
            <a:r>
              <a:rPr lang="en-US" altLang="en-US" sz="2700" dirty="0"/>
              <a:t>True Positives (TP): answer = YES, </a:t>
            </a:r>
            <a:r>
              <a:rPr lang="en-US" altLang="en-US" sz="2700" dirty="0" smtClean="0"/>
              <a:t>model </a:t>
            </a:r>
            <a:r>
              <a:rPr lang="en-US" altLang="en-US" sz="2700" dirty="0"/>
              <a:t>said </a:t>
            </a:r>
            <a:r>
              <a:rPr lang="en-US" altLang="en-US" sz="2700" dirty="0" smtClean="0"/>
              <a:t>YES</a:t>
            </a:r>
          </a:p>
          <a:p>
            <a:pPr marL="0" indent="0">
              <a:lnSpc>
                <a:spcPct val="90000"/>
              </a:lnSpc>
              <a:buNone/>
            </a:pPr>
            <a:endParaRPr lang="en-US" altLang="en-US" sz="2700" dirty="0"/>
          </a:p>
          <a:p>
            <a:pPr>
              <a:lnSpc>
                <a:spcPct val="90000"/>
              </a:lnSpc>
            </a:pPr>
            <a:r>
              <a:rPr lang="en-US" altLang="en-US" sz="2700" dirty="0"/>
              <a:t>True Negatives (TN): answer = NO, model said </a:t>
            </a:r>
            <a:r>
              <a:rPr lang="en-US" altLang="en-US" sz="2700" dirty="0" smtClean="0"/>
              <a:t>NO</a:t>
            </a:r>
          </a:p>
          <a:p>
            <a:pPr marL="0" indent="0">
              <a:lnSpc>
                <a:spcPct val="90000"/>
              </a:lnSpc>
              <a:buNone/>
            </a:pPr>
            <a:endParaRPr lang="en-US" altLang="en-US" sz="2700" dirty="0"/>
          </a:p>
          <a:p>
            <a:pPr>
              <a:lnSpc>
                <a:spcPct val="90000"/>
              </a:lnSpc>
            </a:pPr>
            <a:r>
              <a:rPr lang="en-US" altLang="en-US" sz="2700" dirty="0"/>
              <a:t>False Positives (FP): answer = NO, model said </a:t>
            </a:r>
            <a:r>
              <a:rPr lang="en-US" altLang="en-US" sz="2700" dirty="0" smtClean="0"/>
              <a:t>YES</a:t>
            </a:r>
          </a:p>
          <a:p>
            <a:pPr marL="0" indent="0">
              <a:lnSpc>
                <a:spcPct val="90000"/>
              </a:lnSpc>
              <a:buNone/>
            </a:pPr>
            <a:endParaRPr lang="en-US" altLang="en-US" sz="2700" dirty="0"/>
          </a:p>
          <a:p>
            <a:pPr>
              <a:lnSpc>
                <a:spcPct val="90000"/>
              </a:lnSpc>
            </a:pPr>
            <a:r>
              <a:rPr lang="en-US" altLang="en-US" sz="2700" dirty="0"/>
              <a:t>False Negatives (FN): answer = YES, model said NO</a:t>
            </a:r>
          </a:p>
        </p:txBody>
      </p:sp>
    </p:spTree>
    <p:extLst>
      <p:ext uri="{BB962C8B-B14F-4D97-AF65-F5344CB8AC3E}">
        <p14:creationId xmlns:p14="http://schemas.microsoft.com/office/powerpoint/2010/main" val="384138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Rectangle 2"/>
          <p:cNvSpPr>
            <a:spLocks noGrp="1" noChangeArrowheads="1"/>
          </p:cNvSpPr>
          <p:nvPr>
            <p:ph type="title"/>
          </p:nvPr>
        </p:nvSpPr>
        <p:spPr/>
        <p:txBody>
          <a:bodyPr/>
          <a:lstStyle/>
          <a:p>
            <a:r>
              <a:rPr lang="en-US"/>
              <a:t>Do not get confused!</a:t>
            </a:r>
          </a:p>
        </p:txBody>
      </p:sp>
      <p:sp>
        <p:nvSpPr>
          <p:cNvPr id="368643" name="Rectangle 3"/>
          <p:cNvSpPr>
            <a:spLocks noGrp="1" noChangeArrowheads="1"/>
          </p:cNvSpPr>
          <p:nvPr>
            <p:ph idx="1"/>
          </p:nvPr>
        </p:nvSpPr>
        <p:spPr/>
        <p:txBody>
          <a:bodyPr/>
          <a:lstStyle/>
          <a:p>
            <a:r>
              <a:rPr lang="en-US"/>
              <a:t>False positives are actually negative</a:t>
            </a:r>
          </a:p>
          <a:p>
            <a:r>
              <a:rPr lang="en-US"/>
              <a:t>False negatives are actually positives</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82" name="Picture 2"/>
          <p:cNvPicPr>
            <a:picLocks noChangeAspect="1" noChangeArrowheads="1"/>
          </p:cNvPicPr>
          <p:nvPr/>
        </p:nvPicPr>
        <p:blipFill>
          <a:blip r:embed="rId3" cstate="print"/>
          <a:srcRect/>
          <a:stretch>
            <a:fillRect/>
          </a:stretch>
        </p:blipFill>
        <p:spPr bwMode="auto">
          <a:xfrm>
            <a:off x="6019800" y="2286000"/>
            <a:ext cx="1362075" cy="1362075"/>
          </a:xfrm>
          <a:prstGeom prst="rect">
            <a:avLst/>
          </a:prstGeom>
          <a:noFill/>
          <a:ln w="9525">
            <a:noFill/>
            <a:miter lim="800000"/>
            <a:headEnd/>
            <a:tailEnd/>
          </a:ln>
          <a:effectLst/>
        </p:spPr>
      </p:pic>
      <p:pic>
        <p:nvPicPr>
          <p:cNvPr id="378883" name="Picture 3"/>
          <p:cNvPicPr>
            <a:picLocks noChangeAspect="1" noChangeArrowheads="1"/>
          </p:cNvPicPr>
          <p:nvPr/>
        </p:nvPicPr>
        <p:blipFill>
          <a:blip r:embed="rId4" cstate="print"/>
          <a:srcRect/>
          <a:stretch>
            <a:fillRect/>
          </a:stretch>
        </p:blipFill>
        <p:spPr bwMode="auto">
          <a:xfrm>
            <a:off x="1676400" y="838200"/>
            <a:ext cx="1362075" cy="1362075"/>
          </a:xfrm>
          <a:prstGeom prst="rect">
            <a:avLst/>
          </a:prstGeom>
          <a:noFill/>
          <a:ln w="9525">
            <a:noFill/>
            <a:miter lim="800000"/>
            <a:headEnd/>
            <a:tailEnd/>
          </a:ln>
          <a:effectLst/>
        </p:spPr>
      </p:pic>
      <p:pic>
        <p:nvPicPr>
          <p:cNvPr id="378884" name="Picture 4"/>
          <p:cNvPicPr>
            <a:picLocks noChangeAspect="1" noChangeArrowheads="1"/>
          </p:cNvPicPr>
          <p:nvPr/>
        </p:nvPicPr>
        <p:blipFill>
          <a:blip r:embed="rId5" cstate="print"/>
          <a:srcRect/>
          <a:stretch>
            <a:fillRect/>
          </a:stretch>
        </p:blipFill>
        <p:spPr bwMode="auto">
          <a:xfrm>
            <a:off x="3124200" y="2286000"/>
            <a:ext cx="1362075" cy="1362075"/>
          </a:xfrm>
          <a:prstGeom prst="rect">
            <a:avLst/>
          </a:prstGeom>
          <a:noFill/>
          <a:ln w="9525">
            <a:noFill/>
            <a:miter lim="800000"/>
            <a:headEnd/>
            <a:tailEnd/>
          </a:ln>
          <a:effectLst/>
        </p:spPr>
      </p:pic>
      <p:pic>
        <p:nvPicPr>
          <p:cNvPr id="378885" name="Picture 5"/>
          <p:cNvPicPr>
            <a:picLocks noChangeAspect="1" noChangeArrowheads="1"/>
          </p:cNvPicPr>
          <p:nvPr/>
        </p:nvPicPr>
        <p:blipFill>
          <a:blip r:embed="rId6" cstate="print"/>
          <a:srcRect/>
          <a:stretch>
            <a:fillRect/>
          </a:stretch>
        </p:blipFill>
        <p:spPr bwMode="auto">
          <a:xfrm>
            <a:off x="4572000" y="838200"/>
            <a:ext cx="1362075" cy="1362075"/>
          </a:xfrm>
          <a:prstGeom prst="rect">
            <a:avLst/>
          </a:prstGeom>
          <a:noFill/>
          <a:ln w="9525">
            <a:noFill/>
            <a:miter lim="800000"/>
            <a:headEnd/>
            <a:tailEnd/>
          </a:ln>
          <a:effectLst/>
        </p:spPr>
      </p:pic>
      <p:pic>
        <p:nvPicPr>
          <p:cNvPr id="378886" name="Picture 6"/>
          <p:cNvPicPr>
            <a:picLocks noChangeAspect="1" noChangeArrowheads="1"/>
          </p:cNvPicPr>
          <p:nvPr/>
        </p:nvPicPr>
        <p:blipFill>
          <a:blip r:embed="rId7" cstate="print"/>
          <a:srcRect/>
          <a:stretch>
            <a:fillRect/>
          </a:stretch>
        </p:blipFill>
        <p:spPr bwMode="auto">
          <a:xfrm>
            <a:off x="3124200" y="838200"/>
            <a:ext cx="1362075" cy="1362075"/>
          </a:xfrm>
          <a:prstGeom prst="rect">
            <a:avLst/>
          </a:prstGeom>
          <a:noFill/>
          <a:ln w="9525">
            <a:noFill/>
            <a:miter lim="800000"/>
            <a:headEnd/>
            <a:tailEnd/>
          </a:ln>
          <a:effectLst/>
        </p:spPr>
      </p:pic>
      <p:pic>
        <p:nvPicPr>
          <p:cNvPr id="378887" name="Picture 7"/>
          <p:cNvPicPr>
            <a:picLocks noChangeAspect="1" noChangeArrowheads="1"/>
          </p:cNvPicPr>
          <p:nvPr/>
        </p:nvPicPr>
        <p:blipFill>
          <a:blip r:embed="rId8" cstate="print"/>
          <a:srcRect/>
          <a:stretch>
            <a:fillRect/>
          </a:stretch>
        </p:blipFill>
        <p:spPr bwMode="auto">
          <a:xfrm>
            <a:off x="7467600" y="838200"/>
            <a:ext cx="1362075" cy="1362075"/>
          </a:xfrm>
          <a:prstGeom prst="rect">
            <a:avLst/>
          </a:prstGeom>
          <a:noFill/>
          <a:ln w="9525">
            <a:noFill/>
            <a:miter lim="800000"/>
            <a:headEnd/>
            <a:tailEnd/>
          </a:ln>
          <a:effectLst/>
        </p:spPr>
      </p:pic>
      <p:pic>
        <p:nvPicPr>
          <p:cNvPr id="378888" name="Picture 8"/>
          <p:cNvPicPr>
            <a:picLocks noChangeAspect="1" noChangeArrowheads="1"/>
          </p:cNvPicPr>
          <p:nvPr/>
        </p:nvPicPr>
        <p:blipFill>
          <a:blip r:embed="rId9" cstate="print"/>
          <a:srcRect/>
          <a:stretch>
            <a:fillRect/>
          </a:stretch>
        </p:blipFill>
        <p:spPr bwMode="auto">
          <a:xfrm>
            <a:off x="228600" y="2286000"/>
            <a:ext cx="1362075" cy="1362075"/>
          </a:xfrm>
          <a:prstGeom prst="rect">
            <a:avLst/>
          </a:prstGeom>
          <a:noFill/>
          <a:ln w="9525">
            <a:noFill/>
            <a:miter lim="800000"/>
            <a:headEnd/>
            <a:tailEnd/>
          </a:ln>
          <a:effectLst/>
        </p:spPr>
      </p:pic>
      <p:pic>
        <p:nvPicPr>
          <p:cNvPr id="378889" name="Picture 9"/>
          <p:cNvPicPr>
            <a:picLocks noChangeAspect="1" noChangeArrowheads="1"/>
          </p:cNvPicPr>
          <p:nvPr/>
        </p:nvPicPr>
        <p:blipFill>
          <a:blip r:embed="rId10" cstate="print"/>
          <a:srcRect/>
          <a:stretch>
            <a:fillRect/>
          </a:stretch>
        </p:blipFill>
        <p:spPr bwMode="auto">
          <a:xfrm>
            <a:off x="6019800" y="838200"/>
            <a:ext cx="1362075" cy="1362075"/>
          </a:xfrm>
          <a:prstGeom prst="rect">
            <a:avLst/>
          </a:prstGeom>
          <a:noFill/>
          <a:ln w="9525">
            <a:noFill/>
            <a:miter lim="800000"/>
            <a:headEnd/>
            <a:tailEnd/>
          </a:ln>
          <a:effectLst/>
        </p:spPr>
      </p:pic>
      <p:pic>
        <p:nvPicPr>
          <p:cNvPr id="378890" name="Picture 10"/>
          <p:cNvPicPr>
            <a:picLocks noChangeAspect="1" noChangeArrowheads="1"/>
          </p:cNvPicPr>
          <p:nvPr/>
        </p:nvPicPr>
        <p:blipFill>
          <a:blip r:embed="rId11" cstate="print"/>
          <a:srcRect/>
          <a:stretch>
            <a:fillRect/>
          </a:stretch>
        </p:blipFill>
        <p:spPr bwMode="auto">
          <a:xfrm>
            <a:off x="4572000" y="2286000"/>
            <a:ext cx="1362075" cy="1362075"/>
          </a:xfrm>
          <a:prstGeom prst="rect">
            <a:avLst/>
          </a:prstGeom>
          <a:noFill/>
          <a:ln w="9525">
            <a:noFill/>
            <a:miter lim="800000"/>
            <a:headEnd/>
            <a:tailEnd/>
          </a:ln>
          <a:effectLst/>
        </p:spPr>
      </p:pic>
      <p:pic>
        <p:nvPicPr>
          <p:cNvPr id="378891" name="Picture 11"/>
          <p:cNvPicPr>
            <a:picLocks noChangeAspect="1" noChangeArrowheads="1"/>
          </p:cNvPicPr>
          <p:nvPr/>
        </p:nvPicPr>
        <p:blipFill>
          <a:blip r:embed="rId12" cstate="print"/>
          <a:srcRect/>
          <a:stretch>
            <a:fillRect/>
          </a:stretch>
        </p:blipFill>
        <p:spPr bwMode="auto">
          <a:xfrm>
            <a:off x="228600" y="838200"/>
            <a:ext cx="1362075" cy="1362075"/>
          </a:xfrm>
          <a:prstGeom prst="rect">
            <a:avLst/>
          </a:prstGeom>
          <a:noFill/>
          <a:ln w="9525">
            <a:noFill/>
            <a:miter lim="800000"/>
            <a:headEnd/>
            <a:tailEnd/>
          </a:ln>
          <a:effectLst/>
        </p:spPr>
      </p:pic>
      <p:pic>
        <p:nvPicPr>
          <p:cNvPr id="378892" name="Picture 12"/>
          <p:cNvPicPr>
            <a:picLocks noChangeAspect="1" noChangeArrowheads="1"/>
          </p:cNvPicPr>
          <p:nvPr/>
        </p:nvPicPr>
        <p:blipFill>
          <a:blip r:embed="rId13" cstate="print"/>
          <a:srcRect/>
          <a:stretch>
            <a:fillRect/>
          </a:stretch>
        </p:blipFill>
        <p:spPr bwMode="auto">
          <a:xfrm>
            <a:off x="7467600" y="2286000"/>
            <a:ext cx="1362075" cy="1362075"/>
          </a:xfrm>
          <a:prstGeom prst="rect">
            <a:avLst/>
          </a:prstGeom>
          <a:noFill/>
          <a:ln w="9525">
            <a:noFill/>
            <a:miter lim="800000"/>
            <a:headEnd/>
            <a:tailEnd/>
          </a:ln>
          <a:effectLst/>
        </p:spPr>
      </p:pic>
      <p:pic>
        <p:nvPicPr>
          <p:cNvPr id="378893" name="Picture 13"/>
          <p:cNvPicPr>
            <a:picLocks noChangeAspect="1" noChangeArrowheads="1"/>
          </p:cNvPicPr>
          <p:nvPr/>
        </p:nvPicPr>
        <p:blipFill>
          <a:blip r:embed="rId10" cstate="print"/>
          <a:srcRect/>
          <a:stretch>
            <a:fillRect/>
          </a:stretch>
        </p:blipFill>
        <p:spPr bwMode="auto">
          <a:xfrm>
            <a:off x="1676400" y="2286000"/>
            <a:ext cx="1362075" cy="1362075"/>
          </a:xfrm>
          <a:prstGeom prst="rect">
            <a:avLst/>
          </a:prstGeom>
          <a:noFill/>
          <a:ln w="9525">
            <a:noFill/>
            <a:miter lim="800000"/>
            <a:headEnd/>
            <a:tailEnd/>
          </a:ln>
          <a:effectLst/>
        </p:spPr>
      </p:pic>
      <p:grpSp>
        <p:nvGrpSpPr>
          <p:cNvPr id="378894" name="Group 14"/>
          <p:cNvGrpSpPr>
            <a:grpSpLocks/>
          </p:cNvGrpSpPr>
          <p:nvPr/>
        </p:nvGrpSpPr>
        <p:grpSpPr bwMode="auto">
          <a:xfrm>
            <a:off x="219075" y="838200"/>
            <a:ext cx="8620125" cy="2819400"/>
            <a:chOff x="138" y="528"/>
            <a:chExt cx="5430" cy="1776"/>
          </a:xfrm>
        </p:grpSpPr>
        <p:sp>
          <p:nvSpPr>
            <p:cNvPr id="378895" name="Rectangle 15"/>
            <p:cNvSpPr>
              <a:spLocks noChangeArrowheads="1"/>
            </p:cNvSpPr>
            <p:nvPr/>
          </p:nvSpPr>
          <p:spPr bwMode="auto">
            <a:xfrm>
              <a:off x="1056" y="1440"/>
              <a:ext cx="864" cy="858"/>
            </a:xfrm>
            <a:prstGeom prst="rect">
              <a:avLst/>
            </a:prstGeom>
            <a:noFill/>
            <a:ln w="25400">
              <a:solidFill>
                <a:srgbClr val="FF0000"/>
              </a:solidFill>
              <a:miter lim="800000"/>
              <a:headEnd/>
              <a:tailEnd/>
            </a:ln>
            <a:effectLst/>
          </p:spPr>
          <p:txBody>
            <a:bodyPr wrap="none" anchor="ctr"/>
            <a:lstStyle/>
            <a:p>
              <a:endParaRPr lang="en-US"/>
            </a:p>
          </p:txBody>
        </p:sp>
        <p:sp>
          <p:nvSpPr>
            <p:cNvPr id="378896" name="Rectangle 16"/>
            <p:cNvSpPr>
              <a:spLocks noChangeArrowheads="1"/>
            </p:cNvSpPr>
            <p:nvPr/>
          </p:nvSpPr>
          <p:spPr bwMode="auto">
            <a:xfrm>
              <a:off x="144" y="1446"/>
              <a:ext cx="864" cy="858"/>
            </a:xfrm>
            <a:prstGeom prst="rect">
              <a:avLst/>
            </a:prstGeom>
            <a:noFill/>
            <a:ln w="25400">
              <a:solidFill>
                <a:srgbClr val="00FF00"/>
              </a:solidFill>
              <a:miter lim="800000"/>
              <a:headEnd/>
              <a:tailEnd/>
            </a:ln>
            <a:effectLst/>
          </p:spPr>
          <p:txBody>
            <a:bodyPr wrap="none" anchor="ctr"/>
            <a:lstStyle/>
            <a:p>
              <a:endParaRPr lang="en-US"/>
            </a:p>
          </p:txBody>
        </p:sp>
        <p:sp>
          <p:nvSpPr>
            <p:cNvPr id="378897" name="Rectangle 17"/>
            <p:cNvSpPr>
              <a:spLocks noChangeArrowheads="1"/>
            </p:cNvSpPr>
            <p:nvPr/>
          </p:nvSpPr>
          <p:spPr bwMode="auto">
            <a:xfrm>
              <a:off x="3792" y="528"/>
              <a:ext cx="864" cy="858"/>
            </a:xfrm>
            <a:prstGeom prst="rect">
              <a:avLst/>
            </a:prstGeom>
            <a:noFill/>
            <a:ln w="25400">
              <a:solidFill>
                <a:srgbClr val="FF0000"/>
              </a:solidFill>
              <a:miter lim="800000"/>
              <a:headEnd/>
              <a:tailEnd/>
            </a:ln>
            <a:effectLst/>
          </p:spPr>
          <p:txBody>
            <a:bodyPr wrap="none" anchor="ctr"/>
            <a:lstStyle/>
            <a:p>
              <a:endParaRPr lang="en-US"/>
            </a:p>
          </p:txBody>
        </p:sp>
        <p:sp>
          <p:nvSpPr>
            <p:cNvPr id="378898" name="Rectangle 18"/>
            <p:cNvSpPr>
              <a:spLocks noChangeArrowheads="1"/>
            </p:cNvSpPr>
            <p:nvPr/>
          </p:nvSpPr>
          <p:spPr bwMode="auto">
            <a:xfrm>
              <a:off x="2880" y="1440"/>
              <a:ext cx="864" cy="858"/>
            </a:xfrm>
            <a:prstGeom prst="rect">
              <a:avLst/>
            </a:prstGeom>
            <a:noFill/>
            <a:ln w="25400">
              <a:solidFill>
                <a:srgbClr val="FF0000"/>
              </a:solidFill>
              <a:miter lim="800000"/>
              <a:headEnd/>
              <a:tailEnd/>
            </a:ln>
            <a:effectLst/>
          </p:spPr>
          <p:txBody>
            <a:bodyPr wrap="none" anchor="ctr"/>
            <a:lstStyle/>
            <a:p>
              <a:endParaRPr lang="en-US"/>
            </a:p>
          </p:txBody>
        </p:sp>
        <p:sp>
          <p:nvSpPr>
            <p:cNvPr id="378899" name="Rectangle 19"/>
            <p:cNvSpPr>
              <a:spLocks noChangeArrowheads="1"/>
            </p:cNvSpPr>
            <p:nvPr/>
          </p:nvSpPr>
          <p:spPr bwMode="auto">
            <a:xfrm>
              <a:off x="138" y="528"/>
              <a:ext cx="864" cy="858"/>
            </a:xfrm>
            <a:prstGeom prst="rect">
              <a:avLst/>
            </a:prstGeom>
            <a:noFill/>
            <a:ln w="25400">
              <a:solidFill>
                <a:srgbClr val="FF0000"/>
              </a:solidFill>
              <a:miter lim="800000"/>
              <a:headEnd/>
              <a:tailEnd/>
            </a:ln>
            <a:effectLst/>
          </p:spPr>
          <p:txBody>
            <a:bodyPr wrap="none" anchor="ctr"/>
            <a:lstStyle/>
            <a:p>
              <a:endParaRPr lang="en-US"/>
            </a:p>
          </p:txBody>
        </p:sp>
        <p:sp>
          <p:nvSpPr>
            <p:cNvPr id="378900" name="Rectangle 20"/>
            <p:cNvSpPr>
              <a:spLocks noChangeArrowheads="1"/>
            </p:cNvSpPr>
            <p:nvPr/>
          </p:nvSpPr>
          <p:spPr bwMode="auto">
            <a:xfrm>
              <a:off x="4704" y="1440"/>
              <a:ext cx="864" cy="858"/>
            </a:xfrm>
            <a:prstGeom prst="rect">
              <a:avLst/>
            </a:prstGeom>
            <a:noFill/>
            <a:ln w="25400">
              <a:solidFill>
                <a:srgbClr val="FF0000"/>
              </a:solidFill>
              <a:miter lim="800000"/>
              <a:headEnd/>
              <a:tailEnd/>
            </a:ln>
            <a:effectLst/>
          </p:spPr>
          <p:txBody>
            <a:bodyPr wrap="none" anchor="ctr"/>
            <a:lstStyle/>
            <a:p>
              <a:endParaRPr lang="en-US"/>
            </a:p>
          </p:txBody>
        </p:sp>
        <p:sp>
          <p:nvSpPr>
            <p:cNvPr id="378901" name="Rectangle 21"/>
            <p:cNvSpPr>
              <a:spLocks noChangeArrowheads="1"/>
            </p:cNvSpPr>
            <p:nvPr/>
          </p:nvSpPr>
          <p:spPr bwMode="auto">
            <a:xfrm>
              <a:off x="3792" y="1440"/>
              <a:ext cx="864" cy="858"/>
            </a:xfrm>
            <a:prstGeom prst="rect">
              <a:avLst/>
            </a:prstGeom>
            <a:noFill/>
            <a:ln w="25400">
              <a:solidFill>
                <a:srgbClr val="00FF00"/>
              </a:solidFill>
              <a:miter lim="800000"/>
              <a:headEnd/>
              <a:tailEnd/>
            </a:ln>
            <a:effectLst/>
          </p:spPr>
          <p:txBody>
            <a:bodyPr wrap="none" anchor="ctr"/>
            <a:lstStyle/>
            <a:p>
              <a:endParaRPr lang="en-US"/>
            </a:p>
          </p:txBody>
        </p:sp>
        <p:sp>
          <p:nvSpPr>
            <p:cNvPr id="378902" name="Rectangle 22"/>
            <p:cNvSpPr>
              <a:spLocks noChangeArrowheads="1"/>
            </p:cNvSpPr>
            <p:nvPr/>
          </p:nvSpPr>
          <p:spPr bwMode="auto">
            <a:xfrm>
              <a:off x="1056" y="528"/>
              <a:ext cx="864" cy="858"/>
            </a:xfrm>
            <a:prstGeom prst="rect">
              <a:avLst/>
            </a:prstGeom>
            <a:noFill/>
            <a:ln w="25400">
              <a:solidFill>
                <a:srgbClr val="00FF00"/>
              </a:solidFill>
              <a:miter lim="800000"/>
              <a:headEnd/>
              <a:tailEnd/>
            </a:ln>
            <a:effectLst/>
          </p:spPr>
          <p:txBody>
            <a:bodyPr wrap="none" anchor="ctr"/>
            <a:lstStyle/>
            <a:p>
              <a:endParaRPr lang="en-US"/>
            </a:p>
          </p:txBody>
        </p:sp>
        <p:sp>
          <p:nvSpPr>
            <p:cNvPr id="378903" name="Rectangle 23"/>
            <p:cNvSpPr>
              <a:spLocks noChangeArrowheads="1"/>
            </p:cNvSpPr>
            <p:nvPr/>
          </p:nvSpPr>
          <p:spPr bwMode="auto">
            <a:xfrm>
              <a:off x="1968" y="528"/>
              <a:ext cx="864" cy="858"/>
            </a:xfrm>
            <a:prstGeom prst="rect">
              <a:avLst/>
            </a:prstGeom>
            <a:noFill/>
            <a:ln w="25400">
              <a:solidFill>
                <a:srgbClr val="00FF00"/>
              </a:solidFill>
              <a:miter lim="800000"/>
              <a:headEnd/>
              <a:tailEnd/>
            </a:ln>
            <a:effectLst/>
          </p:spPr>
          <p:txBody>
            <a:bodyPr wrap="none" anchor="ctr"/>
            <a:lstStyle/>
            <a:p>
              <a:endParaRPr lang="en-US"/>
            </a:p>
          </p:txBody>
        </p:sp>
        <p:sp>
          <p:nvSpPr>
            <p:cNvPr id="378904" name="Rectangle 24"/>
            <p:cNvSpPr>
              <a:spLocks noChangeArrowheads="1"/>
            </p:cNvSpPr>
            <p:nvPr/>
          </p:nvSpPr>
          <p:spPr bwMode="auto">
            <a:xfrm>
              <a:off x="2880" y="528"/>
              <a:ext cx="864" cy="858"/>
            </a:xfrm>
            <a:prstGeom prst="rect">
              <a:avLst/>
            </a:prstGeom>
            <a:noFill/>
            <a:ln w="25400">
              <a:solidFill>
                <a:srgbClr val="00FF00"/>
              </a:solidFill>
              <a:miter lim="800000"/>
              <a:headEnd/>
              <a:tailEnd/>
            </a:ln>
            <a:effectLst/>
          </p:spPr>
          <p:txBody>
            <a:bodyPr wrap="none" anchor="ctr"/>
            <a:lstStyle/>
            <a:p>
              <a:endParaRPr lang="en-US"/>
            </a:p>
          </p:txBody>
        </p:sp>
        <p:sp>
          <p:nvSpPr>
            <p:cNvPr id="378905" name="Rectangle 25"/>
            <p:cNvSpPr>
              <a:spLocks noChangeArrowheads="1"/>
            </p:cNvSpPr>
            <p:nvPr/>
          </p:nvSpPr>
          <p:spPr bwMode="auto">
            <a:xfrm>
              <a:off x="1968" y="1446"/>
              <a:ext cx="864" cy="858"/>
            </a:xfrm>
            <a:prstGeom prst="rect">
              <a:avLst/>
            </a:prstGeom>
            <a:noFill/>
            <a:ln w="25400">
              <a:solidFill>
                <a:srgbClr val="00FF00"/>
              </a:solidFill>
              <a:miter lim="800000"/>
              <a:headEnd/>
              <a:tailEnd/>
            </a:ln>
            <a:effectLst/>
          </p:spPr>
          <p:txBody>
            <a:bodyPr wrap="none" anchor="ctr"/>
            <a:lstStyle/>
            <a:p>
              <a:endParaRPr lang="en-US"/>
            </a:p>
          </p:txBody>
        </p:sp>
        <p:sp>
          <p:nvSpPr>
            <p:cNvPr id="378906" name="Rectangle 26"/>
            <p:cNvSpPr>
              <a:spLocks noChangeArrowheads="1"/>
            </p:cNvSpPr>
            <p:nvPr/>
          </p:nvSpPr>
          <p:spPr bwMode="auto">
            <a:xfrm>
              <a:off x="4704" y="534"/>
              <a:ext cx="864" cy="858"/>
            </a:xfrm>
            <a:prstGeom prst="rect">
              <a:avLst/>
            </a:prstGeom>
            <a:noFill/>
            <a:ln w="25400">
              <a:solidFill>
                <a:srgbClr val="00FF00"/>
              </a:solidFill>
              <a:miter lim="800000"/>
              <a:headEnd/>
              <a:tailEnd/>
            </a:ln>
            <a:effectLst/>
          </p:spPr>
          <p:txBody>
            <a:bodyPr wrap="none" anchor="ctr"/>
            <a:lstStyle/>
            <a:p>
              <a:endParaRPr lang="en-US"/>
            </a:p>
          </p:txBody>
        </p:sp>
      </p:grpSp>
      <p:grpSp>
        <p:nvGrpSpPr>
          <p:cNvPr id="378907" name="Group 27"/>
          <p:cNvGrpSpPr>
            <a:grpSpLocks/>
          </p:cNvGrpSpPr>
          <p:nvPr/>
        </p:nvGrpSpPr>
        <p:grpSpPr bwMode="auto">
          <a:xfrm>
            <a:off x="1219200" y="1752600"/>
            <a:ext cx="7620000" cy="1905000"/>
            <a:chOff x="768" y="1104"/>
            <a:chExt cx="4800" cy="1200"/>
          </a:xfrm>
        </p:grpSpPr>
        <p:sp>
          <p:nvSpPr>
            <p:cNvPr id="378908" name="Text Box 28"/>
            <p:cNvSpPr txBox="1">
              <a:spLocks noChangeArrowheads="1"/>
            </p:cNvSpPr>
            <p:nvPr/>
          </p:nvSpPr>
          <p:spPr bwMode="auto">
            <a:xfrm>
              <a:off x="768" y="2016"/>
              <a:ext cx="230" cy="288"/>
            </a:xfrm>
            <a:prstGeom prst="rect">
              <a:avLst/>
            </a:prstGeom>
            <a:noFill/>
            <a:ln w="9525">
              <a:noFill/>
              <a:miter lim="800000"/>
              <a:headEnd/>
              <a:tailEnd/>
            </a:ln>
            <a:effectLst/>
          </p:spPr>
          <p:txBody>
            <a:bodyPr wrap="none">
              <a:spAutoFit/>
            </a:bodyPr>
            <a:lstStyle/>
            <a:p>
              <a:pPr>
                <a:spcBef>
                  <a:spcPct val="0"/>
                </a:spcBef>
                <a:buFontTx/>
                <a:buNone/>
              </a:pPr>
              <a:r>
                <a:rPr lang="en-US" b="1">
                  <a:solidFill>
                    <a:srgbClr val="66FF33"/>
                  </a:solidFill>
                  <a:effectLst>
                    <a:outerShdw blurRad="38100" dist="38100" dir="2700000" algn="tl">
                      <a:srgbClr val="C0C0C0"/>
                    </a:outerShdw>
                  </a:effectLst>
                  <a:latin typeface="Arial Narrow" pitchFamily="34" charset="0"/>
                </a:rPr>
                <a:t>N</a:t>
              </a:r>
            </a:p>
          </p:txBody>
        </p:sp>
        <p:sp>
          <p:nvSpPr>
            <p:cNvPr id="378909" name="Text Box 29"/>
            <p:cNvSpPr txBox="1">
              <a:spLocks noChangeArrowheads="1"/>
            </p:cNvSpPr>
            <p:nvPr/>
          </p:nvSpPr>
          <p:spPr bwMode="auto">
            <a:xfrm>
              <a:off x="2592" y="2016"/>
              <a:ext cx="221" cy="288"/>
            </a:xfrm>
            <a:prstGeom prst="rect">
              <a:avLst/>
            </a:prstGeom>
            <a:noFill/>
            <a:ln w="9525">
              <a:noFill/>
              <a:miter lim="800000"/>
              <a:headEnd/>
              <a:tailEnd/>
            </a:ln>
            <a:effectLst/>
          </p:spPr>
          <p:txBody>
            <a:bodyPr wrap="none">
              <a:spAutoFit/>
            </a:bodyPr>
            <a:lstStyle/>
            <a:p>
              <a:pPr>
                <a:spcBef>
                  <a:spcPct val="0"/>
                </a:spcBef>
                <a:buFontTx/>
                <a:buNone/>
              </a:pPr>
              <a:r>
                <a:rPr lang="en-US" b="1">
                  <a:solidFill>
                    <a:srgbClr val="FF3300"/>
                  </a:solidFill>
                  <a:effectLst>
                    <a:outerShdw blurRad="38100" dist="38100" dir="2700000" algn="tl">
                      <a:srgbClr val="C0C0C0"/>
                    </a:outerShdw>
                  </a:effectLst>
                  <a:latin typeface="Arial Narrow" pitchFamily="34" charset="0"/>
                </a:rPr>
                <a:t>P</a:t>
              </a:r>
            </a:p>
          </p:txBody>
        </p:sp>
        <p:sp>
          <p:nvSpPr>
            <p:cNvPr id="378910" name="Text Box 30"/>
            <p:cNvSpPr txBox="1">
              <a:spLocks noChangeArrowheads="1"/>
            </p:cNvSpPr>
            <p:nvPr/>
          </p:nvSpPr>
          <p:spPr bwMode="auto">
            <a:xfrm>
              <a:off x="1680" y="2016"/>
              <a:ext cx="230" cy="288"/>
            </a:xfrm>
            <a:prstGeom prst="rect">
              <a:avLst/>
            </a:prstGeom>
            <a:noFill/>
            <a:ln w="9525">
              <a:noFill/>
              <a:miter lim="800000"/>
              <a:headEnd/>
              <a:tailEnd/>
            </a:ln>
            <a:effectLst/>
          </p:spPr>
          <p:txBody>
            <a:bodyPr wrap="none">
              <a:spAutoFit/>
            </a:bodyPr>
            <a:lstStyle/>
            <a:p>
              <a:pPr>
                <a:spcBef>
                  <a:spcPct val="0"/>
                </a:spcBef>
                <a:buFontTx/>
                <a:buNone/>
              </a:pPr>
              <a:r>
                <a:rPr lang="en-US" b="1">
                  <a:solidFill>
                    <a:srgbClr val="66FF33"/>
                  </a:solidFill>
                  <a:effectLst>
                    <a:outerShdw blurRad="38100" dist="38100" dir="2700000" algn="tl">
                      <a:srgbClr val="C0C0C0"/>
                    </a:outerShdw>
                  </a:effectLst>
                  <a:latin typeface="Arial Narrow" pitchFamily="34" charset="0"/>
                </a:rPr>
                <a:t>N</a:t>
              </a:r>
            </a:p>
          </p:txBody>
        </p:sp>
        <p:sp>
          <p:nvSpPr>
            <p:cNvPr id="378911" name="Text Box 31"/>
            <p:cNvSpPr txBox="1">
              <a:spLocks noChangeArrowheads="1"/>
            </p:cNvSpPr>
            <p:nvPr/>
          </p:nvSpPr>
          <p:spPr bwMode="auto">
            <a:xfrm>
              <a:off x="1690" y="1104"/>
              <a:ext cx="230" cy="288"/>
            </a:xfrm>
            <a:prstGeom prst="rect">
              <a:avLst/>
            </a:prstGeom>
            <a:noFill/>
            <a:ln w="9525">
              <a:noFill/>
              <a:miter lim="800000"/>
              <a:headEnd/>
              <a:tailEnd/>
            </a:ln>
            <a:effectLst/>
          </p:spPr>
          <p:txBody>
            <a:bodyPr wrap="none">
              <a:spAutoFit/>
            </a:bodyPr>
            <a:lstStyle/>
            <a:p>
              <a:pPr>
                <a:spcBef>
                  <a:spcPct val="0"/>
                </a:spcBef>
                <a:buFontTx/>
                <a:buNone/>
              </a:pPr>
              <a:r>
                <a:rPr lang="en-US" b="1">
                  <a:solidFill>
                    <a:srgbClr val="66FF33"/>
                  </a:solidFill>
                  <a:effectLst>
                    <a:outerShdw blurRad="38100" dist="38100" dir="2700000" algn="tl">
                      <a:srgbClr val="C0C0C0"/>
                    </a:outerShdw>
                  </a:effectLst>
                  <a:latin typeface="Arial Narrow" pitchFamily="34" charset="0"/>
                </a:rPr>
                <a:t>N</a:t>
              </a:r>
            </a:p>
          </p:txBody>
        </p:sp>
        <p:sp>
          <p:nvSpPr>
            <p:cNvPr id="378912" name="Text Box 32"/>
            <p:cNvSpPr txBox="1">
              <a:spLocks noChangeArrowheads="1"/>
            </p:cNvSpPr>
            <p:nvPr/>
          </p:nvSpPr>
          <p:spPr bwMode="auto">
            <a:xfrm>
              <a:off x="2592" y="1104"/>
              <a:ext cx="230" cy="288"/>
            </a:xfrm>
            <a:prstGeom prst="rect">
              <a:avLst/>
            </a:prstGeom>
            <a:noFill/>
            <a:ln w="9525">
              <a:noFill/>
              <a:miter lim="800000"/>
              <a:headEnd/>
              <a:tailEnd/>
            </a:ln>
            <a:effectLst/>
          </p:spPr>
          <p:txBody>
            <a:bodyPr wrap="none">
              <a:spAutoFit/>
            </a:bodyPr>
            <a:lstStyle/>
            <a:p>
              <a:pPr>
                <a:spcBef>
                  <a:spcPct val="0"/>
                </a:spcBef>
                <a:buFontTx/>
                <a:buNone/>
              </a:pPr>
              <a:r>
                <a:rPr lang="en-US" b="1">
                  <a:solidFill>
                    <a:srgbClr val="66FF33"/>
                  </a:solidFill>
                  <a:effectLst>
                    <a:outerShdw blurRad="38100" dist="38100" dir="2700000" algn="tl">
                      <a:srgbClr val="C0C0C0"/>
                    </a:outerShdw>
                  </a:effectLst>
                  <a:latin typeface="Arial Narrow" pitchFamily="34" charset="0"/>
                </a:rPr>
                <a:t>N</a:t>
              </a:r>
            </a:p>
          </p:txBody>
        </p:sp>
        <p:sp>
          <p:nvSpPr>
            <p:cNvPr id="378913" name="Text Box 33"/>
            <p:cNvSpPr txBox="1">
              <a:spLocks noChangeArrowheads="1"/>
            </p:cNvSpPr>
            <p:nvPr/>
          </p:nvSpPr>
          <p:spPr bwMode="auto">
            <a:xfrm>
              <a:off x="4426" y="2016"/>
              <a:ext cx="230" cy="288"/>
            </a:xfrm>
            <a:prstGeom prst="rect">
              <a:avLst/>
            </a:prstGeom>
            <a:noFill/>
            <a:ln w="9525">
              <a:noFill/>
              <a:miter lim="800000"/>
              <a:headEnd/>
              <a:tailEnd/>
            </a:ln>
            <a:effectLst/>
          </p:spPr>
          <p:txBody>
            <a:bodyPr wrap="none">
              <a:spAutoFit/>
            </a:bodyPr>
            <a:lstStyle/>
            <a:p>
              <a:pPr>
                <a:spcBef>
                  <a:spcPct val="0"/>
                </a:spcBef>
                <a:buFontTx/>
                <a:buNone/>
              </a:pPr>
              <a:r>
                <a:rPr lang="en-US" b="1">
                  <a:solidFill>
                    <a:srgbClr val="66FF33"/>
                  </a:solidFill>
                  <a:effectLst>
                    <a:outerShdw blurRad="38100" dist="38100" dir="2700000" algn="tl">
                      <a:srgbClr val="C0C0C0"/>
                    </a:outerShdw>
                  </a:effectLst>
                  <a:latin typeface="Arial Narrow" pitchFamily="34" charset="0"/>
                </a:rPr>
                <a:t>N</a:t>
              </a:r>
            </a:p>
          </p:txBody>
        </p:sp>
        <p:sp>
          <p:nvSpPr>
            <p:cNvPr id="378914" name="Text Box 34"/>
            <p:cNvSpPr txBox="1">
              <a:spLocks noChangeArrowheads="1"/>
            </p:cNvSpPr>
            <p:nvPr/>
          </p:nvSpPr>
          <p:spPr bwMode="auto">
            <a:xfrm>
              <a:off x="3514" y="2016"/>
              <a:ext cx="230" cy="288"/>
            </a:xfrm>
            <a:prstGeom prst="rect">
              <a:avLst/>
            </a:prstGeom>
            <a:noFill/>
            <a:ln w="9525">
              <a:noFill/>
              <a:miter lim="800000"/>
              <a:headEnd/>
              <a:tailEnd/>
            </a:ln>
            <a:effectLst/>
          </p:spPr>
          <p:txBody>
            <a:bodyPr wrap="none">
              <a:spAutoFit/>
            </a:bodyPr>
            <a:lstStyle/>
            <a:p>
              <a:pPr>
                <a:spcBef>
                  <a:spcPct val="0"/>
                </a:spcBef>
                <a:buFontTx/>
                <a:buNone/>
              </a:pPr>
              <a:r>
                <a:rPr lang="en-US" b="1">
                  <a:solidFill>
                    <a:srgbClr val="66FF33"/>
                  </a:solidFill>
                  <a:effectLst>
                    <a:outerShdw blurRad="38100" dist="38100" dir="2700000" algn="tl">
                      <a:srgbClr val="C0C0C0"/>
                    </a:outerShdw>
                  </a:effectLst>
                  <a:latin typeface="Arial Narrow" pitchFamily="34" charset="0"/>
                </a:rPr>
                <a:t>N</a:t>
              </a:r>
            </a:p>
          </p:txBody>
        </p:sp>
        <p:sp>
          <p:nvSpPr>
            <p:cNvPr id="378915" name="Text Box 35"/>
            <p:cNvSpPr txBox="1">
              <a:spLocks noChangeArrowheads="1"/>
            </p:cNvSpPr>
            <p:nvPr/>
          </p:nvSpPr>
          <p:spPr bwMode="auto">
            <a:xfrm>
              <a:off x="787" y="1104"/>
              <a:ext cx="221" cy="288"/>
            </a:xfrm>
            <a:prstGeom prst="rect">
              <a:avLst/>
            </a:prstGeom>
            <a:noFill/>
            <a:ln w="9525">
              <a:noFill/>
              <a:miter lim="800000"/>
              <a:headEnd/>
              <a:tailEnd/>
            </a:ln>
            <a:effectLst/>
          </p:spPr>
          <p:txBody>
            <a:bodyPr wrap="none">
              <a:spAutoFit/>
            </a:bodyPr>
            <a:lstStyle/>
            <a:p>
              <a:pPr>
                <a:spcBef>
                  <a:spcPct val="0"/>
                </a:spcBef>
                <a:buFontTx/>
                <a:buNone/>
              </a:pPr>
              <a:r>
                <a:rPr lang="en-US" b="1">
                  <a:solidFill>
                    <a:srgbClr val="FF3300"/>
                  </a:solidFill>
                  <a:effectLst>
                    <a:outerShdw blurRad="38100" dist="38100" dir="2700000" algn="tl">
                      <a:srgbClr val="C0C0C0"/>
                    </a:outerShdw>
                  </a:effectLst>
                  <a:latin typeface="Arial Narrow" pitchFamily="34" charset="0"/>
                </a:rPr>
                <a:t>P</a:t>
              </a:r>
            </a:p>
          </p:txBody>
        </p:sp>
        <p:sp>
          <p:nvSpPr>
            <p:cNvPr id="378916" name="Text Box 36"/>
            <p:cNvSpPr txBox="1">
              <a:spLocks noChangeArrowheads="1"/>
            </p:cNvSpPr>
            <p:nvPr/>
          </p:nvSpPr>
          <p:spPr bwMode="auto">
            <a:xfrm>
              <a:off x="3504" y="1104"/>
              <a:ext cx="221" cy="288"/>
            </a:xfrm>
            <a:prstGeom prst="rect">
              <a:avLst/>
            </a:prstGeom>
            <a:noFill/>
            <a:ln w="9525">
              <a:noFill/>
              <a:miter lim="800000"/>
              <a:headEnd/>
              <a:tailEnd/>
            </a:ln>
            <a:effectLst/>
          </p:spPr>
          <p:txBody>
            <a:bodyPr wrap="none">
              <a:spAutoFit/>
            </a:bodyPr>
            <a:lstStyle/>
            <a:p>
              <a:pPr>
                <a:spcBef>
                  <a:spcPct val="0"/>
                </a:spcBef>
                <a:buFontTx/>
                <a:buNone/>
              </a:pPr>
              <a:r>
                <a:rPr lang="en-US" b="1">
                  <a:solidFill>
                    <a:srgbClr val="FF3300"/>
                  </a:solidFill>
                  <a:effectLst>
                    <a:outerShdw blurRad="38100" dist="38100" dir="2700000" algn="tl">
                      <a:srgbClr val="C0C0C0"/>
                    </a:outerShdw>
                  </a:effectLst>
                  <a:latin typeface="Arial Narrow" pitchFamily="34" charset="0"/>
                </a:rPr>
                <a:t>P</a:t>
              </a:r>
            </a:p>
          </p:txBody>
        </p:sp>
        <p:sp>
          <p:nvSpPr>
            <p:cNvPr id="378917" name="Text Box 37"/>
            <p:cNvSpPr txBox="1">
              <a:spLocks noChangeArrowheads="1"/>
            </p:cNvSpPr>
            <p:nvPr/>
          </p:nvSpPr>
          <p:spPr bwMode="auto">
            <a:xfrm>
              <a:off x="5347" y="2016"/>
              <a:ext cx="221" cy="288"/>
            </a:xfrm>
            <a:prstGeom prst="rect">
              <a:avLst/>
            </a:prstGeom>
            <a:noFill/>
            <a:ln w="9525">
              <a:noFill/>
              <a:miter lim="800000"/>
              <a:headEnd/>
              <a:tailEnd/>
            </a:ln>
            <a:effectLst/>
          </p:spPr>
          <p:txBody>
            <a:bodyPr wrap="none">
              <a:spAutoFit/>
            </a:bodyPr>
            <a:lstStyle/>
            <a:p>
              <a:pPr>
                <a:spcBef>
                  <a:spcPct val="0"/>
                </a:spcBef>
                <a:buFontTx/>
                <a:buNone/>
              </a:pPr>
              <a:r>
                <a:rPr lang="en-US" b="1">
                  <a:solidFill>
                    <a:srgbClr val="FF3300"/>
                  </a:solidFill>
                  <a:effectLst>
                    <a:outerShdw blurRad="38100" dist="38100" dir="2700000" algn="tl">
                      <a:srgbClr val="C0C0C0"/>
                    </a:outerShdw>
                  </a:effectLst>
                  <a:latin typeface="Arial Narrow" pitchFamily="34" charset="0"/>
                </a:rPr>
                <a:t>P</a:t>
              </a:r>
            </a:p>
          </p:txBody>
        </p:sp>
        <p:sp>
          <p:nvSpPr>
            <p:cNvPr id="378918" name="Text Box 38"/>
            <p:cNvSpPr txBox="1">
              <a:spLocks noChangeArrowheads="1"/>
            </p:cNvSpPr>
            <p:nvPr/>
          </p:nvSpPr>
          <p:spPr bwMode="auto">
            <a:xfrm>
              <a:off x="5347" y="1104"/>
              <a:ext cx="221" cy="288"/>
            </a:xfrm>
            <a:prstGeom prst="rect">
              <a:avLst/>
            </a:prstGeom>
            <a:noFill/>
            <a:ln w="9525">
              <a:noFill/>
              <a:miter lim="800000"/>
              <a:headEnd/>
              <a:tailEnd/>
            </a:ln>
            <a:effectLst/>
          </p:spPr>
          <p:txBody>
            <a:bodyPr wrap="none">
              <a:spAutoFit/>
            </a:bodyPr>
            <a:lstStyle/>
            <a:p>
              <a:pPr>
                <a:spcBef>
                  <a:spcPct val="0"/>
                </a:spcBef>
                <a:buFontTx/>
                <a:buNone/>
              </a:pPr>
              <a:r>
                <a:rPr lang="en-US" b="1">
                  <a:solidFill>
                    <a:srgbClr val="FF3300"/>
                  </a:solidFill>
                  <a:effectLst>
                    <a:outerShdw blurRad="38100" dist="38100" dir="2700000" algn="tl">
                      <a:srgbClr val="C0C0C0"/>
                    </a:outerShdw>
                  </a:effectLst>
                  <a:latin typeface="Arial Narrow" pitchFamily="34" charset="0"/>
                </a:rPr>
                <a:t>P</a:t>
              </a:r>
            </a:p>
          </p:txBody>
        </p:sp>
        <p:sp>
          <p:nvSpPr>
            <p:cNvPr id="378919" name="Text Box 39"/>
            <p:cNvSpPr txBox="1">
              <a:spLocks noChangeArrowheads="1"/>
            </p:cNvSpPr>
            <p:nvPr/>
          </p:nvSpPr>
          <p:spPr bwMode="auto">
            <a:xfrm>
              <a:off x="4416" y="1104"/>
              <a:ext cx="221" cy="288"/>
            </a:xfrm>
            <a:prstGeom prst="rect">
              <a:avLst/>
            </a:prstGeom>
            <a:noFill/>
            <a:ln w="9525">
              <a:noFill/>
              <a:miter lim="800000"/>
              <a:headEnd/>
              <a:tailEnd/>
            </a:ln>
            <a:effectLst/>
          </p:spPr>
          <p:txBody>
            <a:bodyPr wrap="none">
              <a:spAutoFit/>
            </a:bodyPr>
            <a:lstStyle/>
            <a:p>
              <a:pPr>
                <a:spcBef>
                  <a:spcPct val="0"/>
                </a:spcBef>
                <a:buFontTx/>
                <a:buNone/>
              </a:pPr>
              <a:r>
                <a:rPr lang="en-US" b="1">
                  <a:solidFill>
                    <a:srgbClr val="FF3300"/>
                  </a:solidFill>
                  <a:effectLst>
                    <a:outerShdw blurRad="38100" dist="38100" dir="2700000" algn="tl">
                      <a:srgbClr val="C0C0C0"/>
                    </a:outerShdw>
                  </a:effectLst>
                  <a:latin typeface="Arial Narrow" pitchFamily="34" charset="0"/>
                </a:rPr>
                <a:t>P</a:t>
              </a:r>
            </a:p>
          </p:txBody>
        </p:sp>
      </p:grpSp>
      <p:grpSp>
        <p:nvGrpSpPr>
          <p:cNvPr id="378920" name="Group 40"/>
          <p:cNvGrpSpPr>
            <a:grpSpLocks/>
          </p:cNvGrpSpPr>
          <p:nvPr/>
        </p:nvGrpSpPr>
        <p:grpSpPr bwMode="auto">
          <a:xfrm>
            <a:off x="1617663" y="3886200"/>
            <a:ext cx="2801937" cy="1600200"/>
            <a:chOff x="192" y="2352"/>
            <a:chExt cx="1765" cy="1008"/>
          </a:xfrm>
        </p:grpSpPr>
        <p:sp>
          <p:nvSpPr>
            <p:cNvPr id="378921" name="Text Box 41"/>
            <p:cNvSpPr txBox="1">
              <a:spLocks noChangeArrowheads="1"/>
            </p:cNvSpPr>
            <p:nvPr/>
          </p:nvSpPr>
          <p:spPr bwMode="auto">
            <a:xfrm>
              <a:off x="192" y="2352"/>
              <a:ext cx="221" cy="288"/>
            </a:xfrm>
            <a:prstGeom prst="rect">
              <a:avLst/>
            </a:prstGeom>
            <a:noFill/>
            <a:ln w="9525">
              <a:noFill/>
              <a:miter lim="800000"/>
              <a:headEnd/>
              <a:tailEnd/>
            </a:ln>
            <a:effectLst/>
          </p:spPr>
          <p:txBody>
            <a:bodyPr wrap="none">
              <a:spAutoFit/>
            </a:bodyPr>
            <a:lstStyle/>
            <a:p>
              <a:pPr>
                <a:spcBef>
                  <a:spcPct val="0"/>
                </a:spcBef>
                <a:buFontTx/>
                <a:buNone/>
              </a:pPr>
              <a:r>
                <a:rPr lang="en-US" b="1">
                  <a:solidFill>
                    <a:srgbClr val="FF3300"/>
                  </a:solidFill>
                  <a:effectLst>
                    <a:outerShdw blurRad="38100" dist="38100" dir="2700000" algn="tl">
                      <a:srgbClr val="C0C0C0"/>
                    </a:outerShdw>
                  </a:effectLst>
                  <a:latin typeface="Arial Narrow" pitchFamily="34" charset="0"/>
                </a:rPr>
                <a:t>P</a:t>
              </a:r>
            </a:p>
          </p:txBody>
        </p:sp>
        <p:sp>
          <p:nvSpPr>
            <p:cNvPr id="378922" name="Text Box 42"/>
            <p:cNvSpPr txBox="1">
              <a:spLocks noChangeArrowheads="1"/>
            </p:cNvSpPr>
            <p:nvPr/>
          </p:nvSpPr>
          <p:spPr bwMode="auto">
            <a:xfrm>
              <a:off x="192" y="2592"/>
              <a:ext cx="221" cy="288"/>
            </a:xfrm>
            <a:prstGeom prst="rect">
              <a:avLst/>
            </a:prstGeom>
            <a:noFill/>
            <a:ln w="9525">
              <a:noFill/>
              <a:miter lim="800000"/>
              <a:headEnd/>
              <a:tailEnd/>
            </a:ln>
            <a:effectLst/>
          </p:spPr>
          <p:txBody>
            <a:bodyPr wrap="none">
              <a:spAutoFit/>
            </a:bodyPr>
            <a:lstStyle/>
            <a:p>
              <a:pPr>
                <a:spcBef>
                  <a:spcPct val="0"/>
                </a:spcBef>
                <a:buFontTx/>
                <a:buNone/>
              </a:pPr>
              <a:r>
                <a:rPr lang="en-US" b="1">
                  <a:solidFill>
                    <a:srgbClr val="FF3300"/>
                  </a:solidFill>
                  <a:effectLst>
                    <a:outerShdw blurRad="38100" dist="38100" dir="2700000" algn="tl">
                      <a:srgbClr val="C0C0C0"/>
                    </a:outerShdw>
                  </a:effectLst>
                  <a:latin typeface="Arial Narrow" pitchFamily="34" charset="0"/>
                </a:rPr>
                <a:t>P</a:t>
              </a:r>
            </a:p>
          </p:txBody>
        </p:sp>
        <p:sp>
          <p:nvSpPr>
            <p:cNvPr id="378923" name="Text Box 43"/>
            <p:cNvSpPr txBox="1">
              <a:spLocks noChangeArrowheads="1"/>
            </p:cNvSpPr>
            <p:nvPr/>
          </p:nvSpPr>
          <p:spPr bwMode="auto">
            <a:xfrm>
              <a:off x="192" y="2832"/>
              <a:ext cx="230" cy="288"/>
            </a:xfrm>
            <a:prstGeom prst="rect">
              <a:avLst/>
            </a:prstGeom>
            <a:noFill/>
            <a:ln w="9525">
              <a:noFill/>
              <a:miter lim="800000"/>
              <a:headEnd/>
              <a:tailEnd/>
            </a:ln>
            <a:effectLst/>
          </p:spPr>
          <p:txBody>
            <a:bodyPr wrap="none">
              <a:spAutoFit/>
            </a:bodyPr>
            <a:lstStyle/>
            <a:p>
              <a:pPr>
                <a:spcBef>
                  <a:spcPct val="0"/>
                </a:spcBef>
                <a:buFontTx/>
                <a:buNone/>
              </a:pPr>
              <a:r>
                <a:rPr lang="en-US" b="1">
                  <a:solidFill>
                    <a:srgbClr val="66FF33"/>
                  </a:solidFill>
                  <a:effectLst>
                    <a:outerShdw blurRad="38100" dist="38100" dir="2700000" algn="tl">
                      <a:srgbClr val="C0C0C0"/>
                    </a:outerShdw>
                  </a:effectLst>
                  <a:latin typeface="Arial Narrow" pitchFamily="34" charset="0"/>
                </a:rPr>
                <a:t>N</a:t>
              </a:r>
            </a:p>
          </p:txBody>
        </p:sp>
        <p:sp>
          <p:nvSpPr>
            <p:cNvPr id="378924" name="Text Box 44"/>
            <p:cNvSpPr txBox="1">
              <a:spLocks noChangeArrowheads="1"/>
            </p:cNvSpPr>
            <p:nvPr/>
          </p:nvSpPr>
          <p:spPr bwMode="auto">
            <a:xfrm>
              <a:off x="192" y="3072"/>
              <a:ext cx="230" cy="288"/>
            </a:xfrm>
            <a:prstGeom prst="rect">
              <a:avLst/>
            </a:prstGeom>
            <a:noFill/>
            <a:ln w="9525">
              <a:noFill/>
              <a:miter lim="800000"/>
              <a:headEnd/>
              <a:tailEnd/>
            </a:ln>
            <a:effectLst/>
          </p:spPr>
          <p:txBody>
            <a:bodyPr wrap="none">
              <a:spAutoFit/>
            </a:bodyPr>
            <a:lstStyle/>
            <a:p>
              <a:pPr>
                <a:spcBef>
                  <a:spcPct val="0"/>
                </a:spcBef>
                <a:buFontTx/>
                <a:buNone/>
              </a:pPr>
              <a:r>
                <a:rPr lang="en-US" b="1">
                  <a:solidFill>
                    <a:srgbClr val="66FF33"/>
                  </a:solidFill>
                  <a:effectLst>
                    <a:outerShdw blurRad="38100" dist="38100" dir="2700000" algn="tl">
                      <a:srgbClr val="C0C0C0"/>
                    </a:outerShdw>
                  </a:effectLst>
                  <a:latin typeface="Arial Narrow" pitchFamily="34" charset="0"/>
                </a:rPr>
                <a:t>N</a:t>
              </a:r>
            </a:p>
          </p:txBody>
        </p:sp>
        <p:sp>
          <p:nvSpPr>
            <p:cNvPr id="378925" name="Rectangle 45"/>
            <p:cNvSpPr>
              <a:spLocks noChangeArrowheads="1"/>
            </p:cNvSpPr>
            <p:nvPr/>
          </p:nvSpPr>
          <p:spPr bwMode="auto">
            <a:xfrm>
              <a:off x="220" y="2400"/>
              <a:ext cx="164" cy="192"/>
            </a:xfrm>
            <a:prstGeom prst="rect">
              <a:avLst/>
            </a:prstGeom>
            <a:noFill/>
            <a:ln w="25400">
              <a:solidFill>
                <a:srgbClr val="FF3300"/>
              </a:solidFill>
              <a:miter lim="800000"/>
              <a:headEnd/>
              <a:tailEnd/>
            </a:ln>
            <a:effectLst/>
          </p:spPr>
          <p:txBody>
            <a:bodyPr wrap="none" anchor="ctr"/>
            <a:lstStyle/>
            <a:p>
              <a:endParaRPr lang="en-US"/>
            </a:p>
          </p:txBody>
        </p:sp>
        <p:sp>
          <p:nvSpPr>
            <p:cNvPr id="378926" name="Rectangle 46"/>
            <p:cNvSpPr>
              <a:spLocks noChangeArrowheads="1"/>
            </p:cNvSpPr>
            <p:nvPr/>
          </p:nvSpPr>
          <p:spPr bwMode="auto">
            <a:xfrm>
              <a:off x="222" y="2640"/>
              <a:ext cx="164" cy="192"/>
            </a:xfrm>
            <a:prstGeom prst="rect">
              <a:avLst/>
            </a:prstGeom>
            <a:noFill/>
            <a:ln w="25400">
              <a:solidFill>
                <a:srgbClr val="00FF00"/>
              </a:solidFill>
              <a:miter lim="800000"/>
              <a:headEnd/>
              <a:tailEnd/>
            </a:ln>
            <a:effectLst/>
          </p:spPr>
          <p:txBody>
            <a:bodyPr wrap="none" anchor="ctr"/>
            <a:lstStyle/>
            <a:p>
              <a:endParaRPr lang="en-US"/>
            </a:p>
          </p:txBody>
        </p:sp>
        <p:sp>
          <p:nvSpPr>
            <p:cNvPr id="378927" name="Rectangle 47"/>
            <p:cNvSpPr>
              <a:spLocks noChangeArrowheads="1"/>
            </p:cNvSpPr>
            <p:nvPr/>
          </p:nvSpPr>
          <p:spPr bwMode="auto">
            <a:xfrm>
              <a:off x="220" y="2880"/>
              <a:ext cx="164" cy="192"/>
            </a:xfrm>
            <a:prstGeom prst="rect">
              <a:avLst/>
            </a:prstGeom>
            <a:noFill/>
            <a:ln w="25400">
              <a:solidFill>
                <a:srgbClr val="FF3300"/>
              </a:solidFill>
              <a:miter lim="800000"/>
              <a:headEnd/>
              <a:tailEnd/>
            </a:ln>
            <a:effectLst/>
          </p:spPr>
          <p:txBody>
            <a:bodyPr wrap="none" anchor="ctr"/>
            <a:lstStyle/>
            <a:p>
              <a:endParaRPr lang="en-US"/>
            </a:p>
          </p:txBody>
        </p:sp>
        <p:sp>
          <p:nvSpPr>
            <p:cNvPr id="378928" name="Rectangle 48"/>
            <p:cNvSpPr>
              <a:spLocks noChangeArrowheads="1"/>
            </p:cNvSpPr>
            <p:nvPr/>
          </p:nvSpPr>
          <p:spPr bwMode="auto">
            <a:xfrm>
              <a:off x="222" y="3120"/>
              <a:ext cx="164" cy="192"/>
            </a:xfrm>
            <a:prstGeom prst="rect">
              <a:avLst/>
            </a:prstGeom>
            <a:noFill/>
            <a:ln w="25400">
              <a:solidFill>
                <a:srgbClr val="00FF00"/>
              </a:solidFill>
              <a:miter lim="800000"/>
              <a:headEnd/>
              <a:tailEnd/>
            </a:ln>
            <a:effectLst/>
          </p:spPr>
          <p:txBody>
            <a:bodyPr wrap="none" anchor="ctr"/>
            <a:lstStyle/>
            <a:p>
              <a:endParaRPr lang="en-US"/>
            </a:p>
          </p:txBody>
        </p:sp>
        <p:sp>
          <p:nvSpPr>
            <p:cNvPr id="378929" name="Text Box 49"/>
            <p:cNvSpPr txBox="1">
              <a:spLocks noChangeArrowheads="1"/>
            </p:cNvSpPr>
            <p:nvPr/>
          </p:nvSpPr>
          <p:spPr bwMode="auto">
            <a:xfrm>
              <a:off x="384" y="2382"/>
              <a:ext cx="1454" cy="231"/>
            </a:xfrm>
            <a:prstGeom prst="rect">
              <a:avLst/>
            </a:prstGeom>
            <a:noFill/>
            <a:ln w="9525">
              <a:noFill/>
              <a:miter lim="800000"/>
              <a:headEnd/>
              <a:tailEnd/>
            </a:ln>
            <a:effectLst/>
          </p:spPr>
          <p:txBody>
            <a:bodyPr wrap="none">
              <a:spAutoFit/>
            </a:bodyPr>
            <a:lstStyle/>
            <a:p>
              <a:pPr>
                <a:spcBef>
                  <a:spcPct val="0"/>
                </a:spcBef>
                <a:buFontTx/>
                <a:buNone/>
              </a:pPr>
              <a:r>
                <a:rPr lang="en-US" sz="1800">
                  <a:latin typeface="Verdana" pitchFamily="34" charset="0"/>
                </a:rPr>
                <a:t>true positives (TP)</a:t>
              </a:r>
            </a:p>
          </p:txBody>
        </p:sp>
        <p:sp>
          <p:nvSpPr>
            <p:cNvPr id="378930" name="Text Box 50"/>
            <p:cNvSpPr txBox="1">
              <a:spLocks noChangeArrowheads="1"/>
            </p:cNvSpPr>
            <p:nvPr/>
          </p:nvSpPr>
          <p:spPr bwMode="auto">
            <a:xfrm>
              <a:off x="384" y="2622"/>
              <a:ext cx="1491" cy="231"/>
            </a:xfrm>
            <a:prstGeom prst="rect">
              <a:avLst/>
            </a:prstGeom>
            <a:noFill/>
            <a:ln w="9525">
              <a:noFill/>
              <a:miter lim="800000"/>
              <a:headEnd/>
              <a:tailEnd/>
            </a:ln>
            <a:effectLst/>
          </p:spPr>
          <p:txBody>
            <a:bodyPr wrap="none">
              <a:spAutoFit/>
            </a:bodyPr>
            <a:lstStyle/>
            <a:p>
              <a:pPr>
                <a:spcBef>
                  <a:spcPct val="0"/>
                </a:spcBef>
                <a:buFontTx/>
                <a:buNone/>
              </a:pPr>
              <a:r>
                <a:rPr lang="en-US" sz="1800">
                  <a:latin typeface="Verdana" pitchFamily="34" charset="0"/>
                </a:rPr>
                <a:t>false positives (FP)</a:t>
              </a:r>
            </a:p>
          </p:txBody>
        </p:sp>
        <p:sp>
          <p:nvSpPr>
            <p:cNvPr id="378931" name="Text Box 51"/>
            <p:cNvSpPr txBox="1">
              <a:spLocks noChangeArrowheads="1"/>
            </p:cNvSpPr>
            <p:nvPr/>
          </p:nvSpPr>
          <p:spPr bwMode="auto">
            <a:xfrm>
              <a:off x="384" y="2862"/>
              <a:ext cx="1573" cy="231"/>
            </a:xfrm>
            <a:prstGeom prst="rect">
              <a:avLst/>
            </a:prstGeom>
            <a:noFill/>
            <a:ln w="9525">
              <a:noFill/>
              <a:miter lim="800000"/>
              <a:headEnd/>
              <a:tailEnd/>
            </a:ln>
            <a:effectLst/>
          </p:spPr>
          <p:txBody>
            <a:bodyPr wrap="none">
              <a:spAutoFit/>
            </a:bodyPr>
            <a:lstStyle/>
            <a:p>
              <a:pPr>
                <a:spcBef>
                  <a:spcPct val="0"/>
                </a:spcBef>
                <a:buFontTx/>
                <a:buNone/>
              </a:pPr>
              <a:r>
                <a:rPr lang="en-US" sz="1800">
                  <a:latin typeface="Verdana" pitchFamily="34" charset="0"/>
                </a:rPr>
                <a:t>false negatives (FN)</a:t>
              </a:r>
            </a:p>
          </p:txBody>
        </p:sp>
        <p:sp>
          <p:nvSpPr>
            <p:cNvPr id="378932" name="Text Box 52"/>
            <p:cNvSpPr txBox="1">
              <a:spLocks noChangeArrowheads="1"/>
            </p:cNvSpPr>
            <p:nvPr/>
          </p:nvSpPr>
          <p:spPr bwMode="auto">
            <a:xfrm>
              <a:off x="390" y="3096"/>
              <a:ext cx="1536" cy="231"/>
            </a:xfrm>
            <a:prstGeom prst="rect">
              <a:avLst/>
            </a:prstGeom>
            <a:noFill/>
            <a:ln w="9525">
              <a:noFill/>
              <a:miter lim="800000"/>
              <a:headEnd/>
              <a:tailEnd/>
            </a:ln>
            <a:effectLst/>
          </p:spPr>
          <p:txBody>
            <a:bodyPr wrap="none">
              <a:spAutoFit/>
            </a:bodyPr>
            <a:lstStyle/>
            <a:p>
              <a:pPr>
                <a:spcBef>
                  <a:spcPct val="0"/>
                </a:spcBef>
                <a:buFontTx/>
                <a:buNone/>
              </a:pPr>
              <a:r>
                <a:rPr lang="en-US" sz="1800">
                  <a:latin typeface="Verdana" pitchFamily="34" charset="0"/>
                </a:rPr>
                <a:t>true negatives (TN)</a:t>
              </a:r>
            </a:p>
          </p:txBody>
        </p:sp>
      </p:grpSp>
      <p:grpSp>
        <p:nvGrpSpPr>
          <p:cNvPr id="378933" name="Group 53"/>
          <p:cNvGrpSpPr>
            <a:grpSpLocks/>
          </p:cNvGrpSpPr>
          <p:nvPr/>
        </p:nvGrpSpPr>
        <p:grpSpPr bwMode="auto">
          <a:xfrm>
            <a:off x="4419601" y="4359275"/>
            <a:ext cx="4724400" cy="1812925"/>
            <a:chOff x="2256" y="2448"/>
            <a:chExt cx="3464" cy="1526"/>
          </a:xfrm>
        </p:grpSpPr>
        <p:sp>
          <p:nvSpPr>
            <p:cNvPr id="378934" name="Text Box 54"/>
            <p:cNvSpPr txBox="1">
              <a:spLocks noChangeArrowheads="1"/>
            </p:cNvSpPr>
            <p:nvPr/>
          </p:nvSpPr>
          <p:spPr bwMode="auto">
            <a:xfrm>
              <a:off x="2256" y="2448"/>
              <a:ext cx="3393" cy="233"/>
            </a:xfrm>
            <a:prstGeom prst="rect">
              <a:avLst/>
            </a:prstGeom>
            <a:noFill/>
            <a:ln w="9525">
              <a:noFill/>
              <a:miter lim="800000"/>
              <a:headEnd/>
              <a:tailEnd/>
            </a:ln>
            <a:effectLst/>
          </p:spPr>
          <p:txBody>
            <a:bodyPr wrap="square">
              <a:spAutoFit/>
            </a:bodyPr>
            <a:lstStyle/>
            <a:p>
              <a:pPr>
                <a:spcBef>
                  <a:spcPct val="0"/>
                </a:spcBef>
                <a:buFontTx/>
                <a:buNone/>
              </a:pPr>
              <a:r>
                <a:rPr lang="en-US" sz="1800" dirty="0">
                  <a:latin typeface="Verdana" pitchFamily="34" charset="0"/>
                </a:rPr>
                <a:t>sensitivity </a:t>
              </a:r>
              <a:r>
                <a:rPr lang="en-US" sz="1800" dirty="0" smtClean="0">
                  <a:latin typeface="Verdana" pitchFamily="34" charset="0"/>
                </a:rPr>
                <a:t>= </a:t>
              </a:r>
              <a:r>
                <a:rPr lang="en-US" sz="1800" dirty="0">
                  <a:latin typeface="Verdana" pitchFamily="34" charset="0"/>
                </a:rPr>
                <a:t>TP / (TP + FN)</a:t>
              </a:r>
            </a:p>
          </p:txBody>
        </p:sp>
        <p:sp>
          <p:nvSpPr>
            <p:cNvPr id="378935" name="Text Box 55"/>
            <p:cNvSpPr txBox="1">
              <a:spLocks noChangeArrowheads="1"/>
            </p:cNvSpPr>
            <p:nvPr/>
          </p:nvSpPr>
          <p:spPr bwMode="auto">
            <a:xfrm>
              <a:off x="2266" y="3119"/>
              <a:ext cx="2452" cy="233"/>
            </a:xfrm>
            <a:prstGeom prst="rect">
              <a:avLst/>
            </a:prstGeom>
            <a:noFill/>
            <a:ln w="9525">
              <a:noFill/>
              <a:miter lim="800000"/>
              <a:headEnd/>
              <a:tailEnd/>
            </a:ln>
            <a:effectLst/>
          </p:spPr>
          <p:txBody>
            <a:bodyPr wrap="none">
              <a:spAutoFit/>
            </a:bodyPr>
            <a:lstStyle/>
            <a:p>
              <a:pPr>
                <a:spcBef>
                  <a:spcPct val="0"/>
                </a:spcBef>
                <a:buFontTx/>
                <a:buNone/>
              </a:pPr>
              <a:r>
                <a:rPr lang="en-US" sz="1800" dirty="0">
                  <a:latin typeface="Verdana" pitchFamily="34" charset="0"/>
                </a:rPr>
                <a:t>specificity = </a:t>
              </a:r>
              <a:r>
                <a:rPr lang="en-US" sz="1800" dirty="0" smtClean="0">
                  <a:latin typeface="Verdana" pitchFamily="34" charset="0"/>
                </a:rPr>
                <a:t>TN </a:t>
              </a:r>
              <a:r>
                <a:rPr lang="en-US" sz="1800" dirty="0">
                  <a:latin typeface="Verdana" pitchFamily="34" charset="0"/>
                </a:rPr>
                <a:t>/ (TN + FP)</a:t>
              </a:r>
            </a:p>
          </p:txBody>
        </p:sp>
        <p:sp>
          <p:nvSpPr>
            <p:cNvPr id="378936" name="Text Box 56"/>
            <p:cNvSpPr txBox="1">
              <a:spLocks noChangeArrowheads="1"/>
            </p:cNvSpPr>
            <p:nvPr/>
          </p:nvSpPr>
          <p:spPr bwMode="auto">
            <a:xfrm>
              <a:off x="2269" y="3743"/>
              <a:ext cx="3451" cy="231"/>
            </a:xfrm>
            <a:prstGeom prst="rect">
              <a:avLst/>
            </a:prstGeom>
            <a:noFill/>
            <a:ln w="9525">
              <a:noFill/>
              <a:miter lim="800000"/>
              <a:headEnd/>
              <a:tailEnd/>
            </a:ln>
            <a:effectLst/>
          </p:spPr>
          <p:txBody>
            <a:bodyPr wrap="none">
              <a:spAutoFit/>
            </a:bodyPr>
            <a:lstStyle/>
            <a:p>
              <a:pPr>
                <a:spcBef>
                  <a:spcPct val="0"/>
                </a:spcBef>
                <a:buFontTx/>
                <a:buNone/>
              </a:pPr>
              <a:r>
                <a:rPr lang="en-US" sz="1800">
                  <a:latin typeface="Verdana" pitchFamily="34" charset="0"/>
                </a:rPr>
                <a:t>accuracy  = (TP+TN) / (TP+TN+FP+FN)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788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7890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789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3789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0930" name="Picture 2"/>
          <p:cNvPicPr>
            <a:picLocks noChangeAspect="1" noChangeArrowheads="1"/>
          </p:cNvPicPr>
          <p:nvPr/>
        </p:nvPicPr>
        <p:blipFill>
          <a:blip r:embed="rId3" cstate="print"/>
          <a:srcRect/>
          <a:stretch>
            <a:fillRect/>
          </a:stretch>
        </p:blipFill>
        <p:spPr bwMode="auto">
          <a:xfrm>
            <a:off x="6019800" y="2286000"/>
            <a:ext cx="1362075" cy="1362075"/>
          </a:xfrm>
          <a:prstGeom prst="rect">
            <a:avLst/>
          </a:prstGeom>
          <a:noFill/>
          <a:ln w="9525">
            <a:noFill/>
            <a:miter lim="800000"/>
            <a:headEnd/>
            <a:tailEnd/>
          </a:ln>
          <a:effectLst/>
        </p:spPr>
      </p:pic>
      <p:pic>
        <p:nvPicPr>
          <p:cNvPr id="380931" name="Picture 3"/>
          <p:cNvPicPr>
            <a:picLocks noChangeAspect="1" noChangeArrowheads="1"/>
          </p:cNvPicPr>
          <p:nvPr/>
        </p:nvPicPr>
        <p:blipFill>
          <a:blip r:embed="rId4" cstate="print"/>
          <a:srcRect/>
          <a:stretch>
            <a:fillRect/>
          </a:stretch>
        </p:blipFill>
        <p:spPr bwMode="auto">
          <a:xfrm>
            <a:off x="1676400" y="838200"/>
            <a:ext cx="1362075" cy="1362075"/>
          </a:xfrm>
          <a:prstGeom prst="rect">
            <a:avLst/>
          </a:prstGeom>
          <a:noFill/>
          <a:ln w="9525">
            <a:noFill/>
            <a:miter lim="800000"/>
            <a:headEnd/>
            <a:tailEnd/>
          </a:ln>
          <a:effectLst/>
        </p:spPr>
      </p:pic>
      <p:pic>
        <p:nvPicPr>
          <p:cNvPr id="380932" name="Picture 4"/>
          <p:cNvPicPr>
            <a:picLocks noChangeAspect="1" noChangeArrowheads="1"/>
          </p:cNvPicPr>
          <p:nvPr/>
        </p:nvPicPr>
        <p:blipFill>
          <a:blip r:embed="rId5" cstate="print"/>
          <a:srcRect/>
          <a:stretch>
            <a:fillRect/>
          </a:stretch>
        </p:blipFill>
        <p:spPr bwMode="auto">
          <a:xfrm>
            <a:off x="3124200" y="2286000"/>
            <a:ext cx="1362075" cy="1362075"/>
          </a:xfrm>
          <a:prstGeom prst="rect">
            <a:avLst/>
          </a:prstGeom>
          <a:noFill/>
          <a:ln w="9525">
            <a:noFill/>
            <a:miter lim="800000"/>
            <a:headEnd/>
            <a:tailEnd/>
          </a:ln>
          <a:effectLst/>
        </p:spPr>
      </p:pic>
      <p:pic>
        <p:nvPicPr>
          <p:cNvPr id="380933" name="Picture 5"/>
          <p:cNvPicPr>
            <a:picLocks noChangeAspect="1" noChangeArrowheads="1"/>
          </p:cNvPicPr>
          <p:nvPr/>
        </p:nvPicPr>
        <p:blipFill>
          <a:blip r:embed="rId6" cstate="print"/>
          <a:srcRect/>
          <a:stretch>
            <a:fillRect/>
          </a:stretch>
        </p:blipFill>
        <p:spPr bwMode="auto">
          <a:xfrm>
            <a:off x="4572000" y="838200"/>
            <a:ext cx="1362075" cy="1362075"/>
          </a:xfrm>
          <a:prstGeom prst="rect">
            <a:avLst/>
          </a:prstGeom>
          <a:noFill/>
          <a:ln w="9525">
            <a:noFill/>
            <a:miter lim="800000"/>
            <a:headEnd/>
            <a:tailEnd/>
          </a:ln>
          <a:effectLst/>
        </p:spPr>
      </p:pic>
      <p:pic>
        <p:nvPicPr>
          <p:cNvPr id="380934" name="Picture 6"/>
          <p:cNvPicPr>
            <a:picLocks noChangeAspect="1" noChangeArrowheads="1"/>
          </p:cNvPicPr>
          <p:nvPr/>
        </p:nvPicPr>
        <p:blipFill>
          <a:blip r:embed="rId7" cstate="print"/>
          <a:srcRect/>
          <a:stretch>
            <a:fillRect/>
          </a:stretch>
        </p:blipFill>
        <p:spPr bwMode="auto">
          <a:xfrm>
            <a:off x="3124200" y="838200"/>
            <a:ext cx="1362075" cy="1362075"/>
          </a:xfrm>
          <a:prstGeom prst="rect">
            <a:avLst/>
          </a:prstGeom>
          <a:noFill/>
          <a:ln w="9525">
            <a:noFill/>
            <a:miter lim="800000"/>
            <a:headEnd/>
            <a:tailEnd/>
          </a:ln>
          <a:effectLst/>
        </p:spPr>
      </p:pic>
      <p:pic>
        <p:nvPicPr>
          <p:cNvPr id="380935" name="Picture 7"/>
          <p:cNvPicPr>
            <a:picLocks noChangeAspect="1" noChangeArrowheads="1"/>
          </p:cNvPicPr>
          <p:nvPr/>
        </p:nvPicPr>
        <p:blipFill>
          <a:blip r:embed="rId8" cstate="print"/>
          <a:srcRect/>
          <a:stretch>
            <a:fillRect/>
          </a:stretch>
        </p:blipFill>
        <p:spPr bwMode="auto">
          <a:xfrm>
            <a:off x="7467600" y="838200"/>
            <a:ext cx="1362075" cy="1362075"/>
          </a:xfrm>
          <a:prstGeom prst="rect">
            <a:avLst/>
          </a:prstGeom>
          <a:noFill/>
          <a:ln w="9525">
            <a:noFill/>
            <a:miter lim="800000"/>
            <a:headEnd/>
            <a:tailEnd/>
          </a:ln>
          <a:effectLst/>
        </p:spPr>
      </p:pic>
      <p:pic>
        <p:nvPicPr>
          <p:cNvPr id="380936" name="Picture 8"/>
          <p:cNvPicPr>
            <a:picLocks noChangeAspect="1" noChangeArrowheads="1"/>
          </p:cNvPicPr>
          <p:nvPr/>
        </p:nvPicPr>
        <p:blipFill>
          <a:blip r:embed="rId9" cstate="print"/>
          <a:srcRect/>
          <a:stretch>
            <a:fillRect/>
          </a:stretch>
        </p:blipFill>
        <p:spPr bwMode="auto">
          <a:xfrm>
            <a:off x="228600" y="2286000"/>
            <a:ext cx="1362075" cy="1362075"/>
          </a:xfrm>
          <a:prstGeom prst="rect">
            <a:avLst/>
          </a:prstGeom>
          <a:noFill/>
          <a:ln w="9525">
            <a:noFill/>
            <a:miter lim="800000"/>
            <a:headEnd/>
            <a:tailEnd/>
          </a:ln>
          <a:effectLst/>
        </p:spPr>
      </p:pic>
      <p:pic>
        <p:nvPicPr>
          <p:cNvPr id="380937" name="Picture 9"/>
          <p:cNvPicPr>
            <a:picLocks noChangeAspect="1" noChangeArrowheads="1"/>
          </p:cNvPicPr>
          <p:nvPr/>
        </p:nvPicPr>
        <p:blipFill>
          <a:blip r:embed="rId10" cstate="print"/>
          <a:srcRect/>
          <a:stretch>
            <a:fillRect/>
          </a:stretch>
        </p:blipFill>
        <p:spPr bwMode="auto">
          <a:xfrm>
            <a:off x="6019800" y="838200"/>
            <a:ext cx="1362075" cy="1362075"/>
          </a:xfrm>
          <a:prstGeom prst="rect">
            <a:avLst/>
          </a:prstGeom>
          <a:noFill/>
          <a:ln w="9525">
            <a:noFill/>
            <a:miter lim="800000"/>
            <a:headEnd/>
            <a:tailEnd/>
          </a:ln>
          <a:effectLst/>
        </p:spPr>
      </p:pic>
      <p:pic>
        <p:nvPicPr>
          <p:cNvPr id="380938" name="Picture 10"/>
          <p:cNvPicPr>
            <a:picLocks noChangeAspect="1" noChangeArrowheads="1"/>
          </p:cNvPicPr>
          <p:nvPr/>
        </p:nvPicPr>
        <p:blipFill>
          <a:blip r:embed="rId11" cstate="print"/>
          <a:srcRect/>
          <a:stretch>
            <a:fillRect/>
          </a:stretch>
        </p:blipFill>
        <p:spPr bwMode="auto">
          <a:xfrm>
            <a:off x="4572000" y="2286000"/>
            <a:ext cx="1362075" cy="1362075"/>
          </a:xfrm>
          <a:prstGeom prst="rect">
            <a:avLst/>
          </a:prstGeom>
          <a:noFill/>
          <a:ln w="9525">
            <a:noFill/>
            <a:miter lim="800000"/>
            <a:headEnd/>
            <a:tailEnd/>
          </a:ln>
          <a:effectLst/>
        </p:spPr>
      </p:pic>
      <p:pic>
        <p:nvPicPr>
          <p:cNvPr id="380939" name="Picture 11"/>
          <p:cNvPicPr>
            <a:picLocks noChangeAspect="1" noChangeArrowheads="1"/>
          </p:cNvPicPr>
          <p:nvPr/>
        </p:nvPicPr>
        <p:blipFill>
          <a:blip r:embed="rId12" cstate="print"/>
          <a:srcRect/>
          <a:stretch>
            <a:fillRect/>
          </a:stretch>
        </p:blipFill>
        <p:spPr bwMode="auto">
          <a:xfrm>
            <a:off x="228600" y="838200"/>
            <a:ext cx="1362075" cy="1362075"/>
          </a:xfrm>
          <a:prstGeom prst="rect">
            <a:avLst/>
          </a:prstGeom>
          <a:noFill/>
          <a:ln w="9525">
            <a:noFill/>
            <a:miter lim="800000"/>
            <a:headEnd/>
            <a:tailEnd/>
          </a:ln>
          <a:effectLst/>
        </p:spPr>
      </p:pic>
      <p:pic>
        <p:nvPicPr>
          <p:cNvPr id="380940" name="Picture 12"/>
          <p:cNvPicPr>
            <a:picLocks noChangeAspect="1" noChangeArrowheads="1"/>
          </p:cNvPicPr>
          <p:nvPr/>
        </p:nvPicPr>
        <p:blipFill>
          <a:blip r:embed="rId13" cstate="print"/>
          <a:srcRect/>
          <a:stretch>
            <a:fillRect/>
          </a:stretch>
        </p:blipFill>
        <p:spPr bwMode="auto">
          <a:xfrm>
            <a:off x="7467600" y="2286000"/>
            <a:ext cx="1362075" cy="1362075"/>
          </a:xfrm>
          <a:prstGeom prst="rect">
            <a:avLst/>
          </a:prstGeom>
          <a:noFill/>
          <a:ln w="9525">
            <a:noFill/>
            <a:miter lim="800000"/>
            <a:headEnd/>
            <a:tailEnd/>
          </a:ln>
          <a:effectLst/>
        </p:spPr>
      </p:pic>
      <p:pic>
        <p:nvPicPr>
          <p:cNvPr id="380941" name="Picture 13"/>
          <p:cNvPicPr>
            <a:picLocks noChangeAspect="1" noChangeArrowheads="1"/>
          </p:cNvPicPr>
          <p:nvPr/>
        </p:nvPicPr>
        <p:blipFill>
          <a:blip r:embed="rId10" cstate="print"/>
          <a:srcRect/>
          <a:stretch>
            <a:fillRect/>
          </a:stretch>
        </p:blipFill>
        <p:spPr bwMode="auto">
          <a:xfrm>
            <a:off x="1676400" y="2286000"/>
            <a:ext cx="1362075" cy="1362075"/>
          </a:xfrm>
          <a:prstGeom prst="rect">
            <a:avLst/>
          </a:prstGeom>
          <a:noFill/>
          <a:ln w="9525">
            <a:noFill/>
            <a:miter lim="800000"/>
            <a:headEnd/>
            <a:tailEnd/>
          </a:ln>
          <a:effectLst/>
        </p:spPr>
      </p:pic>
      <p:grpSp>
        <p:nvGrpSpPr>
          <p:cNvPr id="380942" name="Group 14"/>
          <p:cNvGrpSpPr>
            <a:grpSpLocks/>
          </p:cNvGrpSpPr>
          <p:nvPr/>
        </p:nvGrpSpPr>
        <p:grpSpPr bwMode="auto">
          <a:xfrm>
            <a:off x="219075" y="838200"/>
            <a:ext cx="8620125" cy="2819400"/>
            <a:chOff x="138" y="528"/>
            <a:chExt cx="5430" cy="1776"/>
          </a:xfrm>
        </p:grpSpPr>
        <p:sp>
          <p:nvSpPr>
            <p:cNvPr id="380943" name="Rectangle 15"/>
            <p:cNvSpPr>
              <a:spLocks noChangeArrowheads="1"/>
            </p:cNvSpPr>
            <p:nvPr/>
          </p:nvSpPr>
          <p:spPr bwMode="auto">
            <a:xfrm>
              <a:off x="1056" y="1440"/>
              <a:ext cx="864" cy="858"/>
            </a:xfrm>
            <a:prstGeom prst="rect">
              <a:avLst/>
            </a:prstGeom>
            <a:noFill/>
            <a:ln w="25400">
              <a:solidFill>
                <a:srgbClr val="FF0000"/>
              </a:solidFill>
              <a:miter lim="800000"/>
              <a:headEnd/>
              <a:tailEnd/>
            </a:ln>
            <a:effectLst/>
          </p:spPr>
          <p:txBody>
            <a:bodyPr wrap="none" anchor="ctr"/>
            <a:lstStyle/>
            <a:p>
              <a:endParaRPr lang="en-US"/>
            </a:p>
          </p:txBody>
        </p:sp>
        <p:sp>
          <p:nvSpPr>
            <p:cNvPr id="380944" name="Rectangle 16"/>
            <p:cNvSpPr>
              <a:spLocks noChangeArrowheads="1"/>
            </p:cNvSpPr>
            <p:nvPr/>
          </p:nvSpPr>
          <p:spPr bwMode="auto">
            <a:xfrm>
              <a:off x="144" y="1446"/>
              <a:ext cx="864" cy="858"/>
            </a:xfrm>
            <a:prstGeom prst="rect">
              <a:avLst/>
            </a:prstGeom>
            <a:noFill/>
            <a:ln w="25400">
              <a:solidFill>
                <a:srgbClr val="00FF00"/>
              </a:solidFill>
              <a:miter lim="800000"/>
              <a:headEnd/>
              <a:tailEnd/>
            </a:ln>
            <a:effectLst/>
          </p:spPr>
          <p:txBody>
            <a:bodyPr wrap="none" anchor="ctr"/>
            <a:lstStyle/>
            <a:p>
              <a:endParaRPr lang="en-US"/>
            </a:p>
          </p:txBody>
        </p:sp>
        <p:sp>
          <p:nvSpPr>
            <p:cNvPr id="380945" name="Rectangle 17"/>
            <p:cNvSpPr>
              <a:spLocks noChangeArrowheads="1"/>
            </p:cNvSpPr>
            <p:nvPr/>
          </p:nvSpPr>
          <p:spPr bwMode="auto">
            <a:xfrm>
              <a:off x="3792" y="528"/>
              <a:ext cx="864" cy="858"/>
            </a:xfrm>
            <a:prstGeom prst="rect">
              <a:avLst/>
            </a:prstGeom>
            <a:noFill/>
            <a:ln w="25400">
              <a:solidFill>
                <a:srgbClr val="FF0000"/>
              </a:solidFill>
              <a:miter lim="800000"/>
              <a:headEnd/>
              <a:tailEnd/>
            </a:ln>
            <a:effectLst/>
          </p:spPr>
          <p:txBody>
            <a:bodyPr wrap="none" anchor="ctr"/>
            <a:lstStyle/>
            <a:p>
              <a:endParaRPr lang="en-US"/>
            </a:p>
          </p:txBody>
        </p:sp>
        <p:sp>
          <p:nvSpPr>
            <p:cNvPr id="380946" name="Rectangle 18"/>
            <p:cNvSpPr>
              <a:spLocks noChangeArrowheads="1"/>
            </p:cNvSpPr>
            <p:nvPr/>
          </p:nvSpPr>
          <p:spPr bwMode="auto">
            <a:xfrm>
              <a:off x="2880" y="1440"/>
              <a:ext cx="864" cy="858"/>
            </a:xfrm>
            <a:prstGeom prst="rect">
              <a:avLst/>
            </a:prstGeom>
            <a:noFill/>
            <a:ln w="25400">
              <a:solidFill>
                <a:srgbClr val="FF0000"/>
              </a:solidFill>
              <a:miter lim="800000"/>
              <a:headEnd/>
              <a:tailEnd/>
            </a:ln>
            <a:effectLst/>
          </p:spPr>
          <p:txBody>
            <a:bodyPr wrap="none" anchor="ctr"/>
            <a:lstStyle/>
            <a:p>
              <a:endParaRPr lang="en-US"/>
            </a:p>
          </p:txBody>
        </p:sp>
        <p:sp>
          <p:nvSpPr>
            <p:cNvPr id="380947" name="Rectangle 19"/>
            <p:cNvSpPr>
              <a:spLocks noChangeArrowheads="1"/>
            </p:cNvSpPr>
            <p:nvPr/>
          </p:nvSpPr>
          <p:spPr bwMode="auto">
            <a:xfrm>
              <a:off x="138" y="528"/>
              <a:ext cx="864" cy="858"/>
            </a:xfrm>
            <a:prstGeom prst="rect">
              <a:avLst/>
            </a:prstGeom>
            <a:noFill/>
            <a:ln w="25400">
              <a:solidFill>
                <a:srgbClr val="FF0000"/>
              </a:solidFill>
              <a:miter lim="800000"/>
              <a:headEnd/>
              <a:tailEnd/>
            </a:ln>
            <a:effectLst/>
          </p:spPr>
          <p:txBody>
            <a:bodyPr wrap="none" anchor="ctr"/>
            <a:lstStyle/>
            <a:p>
              <a:endParaRPr lang="en-US"/>
            </a:p>
          </p:txBody>
        </p:sp>
        <p:sp>
          <p:nvSpPr>
            <p:cNvPr id="380948" name="Rectangle 20"/>
            <p:cNvSpPr>
              <a:spLocks noChangeArrowheads="1"/>
            </p:cNvSpPr>
            <p:nvPr/>
          </p:nvSpPr>
          <p:spPr bwMode="auto">
            <a:xfrm>
              <a:off x="4704" y="1440"/>
              <a:ext cx="864" cy="858"/>
            </a:xfrm>
            <a:prstGeom prst="rect">
              <a:avLst/>
            </a:prstGeom>
            <a:noFill/>
            <a:ln w="25400">
              <a:solidFill>
                <a:srgbClr val="FF0000"/>
              </a:solidFill>
              <a:miter lim="800000"/>
              <a:headEnd/>
              <a:tailEnd/>
            </a:ln>
            <a:effectLst/>
          </p:spPr>
          <p:txBody>
            <a:bodyPr wrap="none" anchor="ctr"/>
            <a:lstStyle/>
            <a:p>
              <a:endParaRPr lang="en-US"/>
            </a:p>
          </p:txBody>
        </p:sp>
        <p:sp>
          <p:nvSpPr>
            <p:cNvPr id="380949" name="Rectangle 21"/>
            <p:cNvSpPr>
              <a:spLocks noChangeArrowheads="1"/>
            </p:cNvSpPr>
            <p:nvPr/>
          </p:nvSpPr>
          <p:spPr bwMode="auto">
            <a:xfrm>
              <a:off x="3792" y="1440"/>
              <a:ext cx="864" cy="858"/>
            </a:xfrm>
            <a:prstGeom prst="rect">
              <a:avLst/>
            </a:prstGeom>
            <a:noFill/>
            <a:ln w="25400">
              <a:solidFill>
                <a:srgbClr val="00FF00"/>
              </a:solidFill>
              <a:miter lim="800000"/>
              <a:headEnd/>
              <a:tailEnd/>
            </a:ln>
            <a:effectLst/>
          </p:spPr>
          <p:txBody>
            <a:bodyPr wrap="none" anchor="ctr"/>
            <a:lstStyle/>
            <a:p>
              <a:endParaRPr lang="en-US"/>
            </a:p>
          </p:txBody>
        </p:sp>
        <p:sp>
          <p:nvSpPr>
            <p:cNvPr id="380950" name="Rectangle 22"/>
            <p:cNvSpPr>
              <a:spLocks noChangeArrowheads="1"/>
            </p:cNvSpPr>
            <p:nvPr/>
          </p:nvSpPr>
          <p:spPr bwMode="auto">
            <a:xfrm>
              <a:off x="1056" y="528"/>
              <a:ext cx="864" cy="858"/>
            </a:xfrm>
            <a:prstGeom prst="rect">
              <a:avLst/>
            </a:prstGeom>
            <a:noFill/>
            <a:ln w="25400">
              <a:solidFill>
                <a:srgbClr val="00FF00"/>
              </a:solidFill>
              <a:miter lim="800000"/>
              <a:headEnd/>
              <a:tailEnd/>
            </a:ln>
            <a:effectLst/>
          </p:spPr>
          <p:txBody>
            <a:bodyPr wrap="none" anchor="ctr"/>
            <a:lstStyle/>
            <a:p>
              <a:endParaRPr lang="en-US"/>
            </a:p>
          </p:txBody>
        </p:sp>
        <p:sp>
          <p:nvSpPr>
            <p:cNvPr id="380951" name="Rectangle 23"/>
            <p:cNvSpPr>
              <a:spLocks noChangeArrowheads="1"/>
            </p:cNvSpPr>
            <p:nvPr/>
          </p:nvSpPr>
          <p:spPr bwMode="auto">
            <a:xfrm>
              <a:off x="1968" y="528"/>
              <a:ext cx="864" cy="858"/>
            </a:xfrm>
            <a:prstGeom prst="rect">
              <a:avLst/>
            </a:prstGeom>
            <a:noFill/>
            <a:ln w="25400">
              <a:solidFill>
                <a:srgbClr val="00FF00"/>
              </a:solidFill>
              <a:miter lim="800000"/>
              <a:headEnd/>
              <a:tailEnd/>
            </a:ln>
            <a:effectLst/>
          </p:spPr>
          <p:txBody>
            <a:bodyPr wrap="none" anchor="ctr"/>
            <a:lstStyle/>
            <a:p>
              <a:endParaRPr lang="en-US"/>
            </a:p>
          </p:txBody>
        </p:sp>
        <p:sp>
          <p:nvSpPr>
            <p:cNvPr id="380952" name="Rectangle 24"/>
            <p:cNvSpPr>
              <a:spLocks noChangeArrowheads="1"/>
            </p:cNvSpPr>
            <p:nvPr/>
          </p:nvSpPr>
          <p:spPr bwMode="auto">
            <a:xfrm>
              <a:off x="2880" y="528"/>
              <a:ext cx="864" cy="858"/>
            </a:xfrm>
            <a:prstGeom prst="rect">
              <a:avLst/>
            </a:prstGeom>
            <a:noFill/>
            <a:ln w="25400">
              <a:solidFill>
                <a:srgbClr val="00FF00"/>
              </a:solidFill>
              <a:miter lim="800000"/>
              <a:headEnd/>
              <a:tailEnd/>
            </a:ln>
            <a:effectLst/>
          </p:spPr>
          <p:txBody>
            <a:bodyPr wrap="none" anchor="ctr"/>
            <a:lstStyle/>
            <a:p>
              <a:endParaRPr lang="en-US"/>
            </a:p>
          </p:txBody>
        </p:sp>
        <p:sp>
          <p:nvSpPr>
            <p:cNvPr id="380953" name="Rectangle 25"/>
            <p:cNvSpPr>
              <a:spLocks noChangeArrowheads="1"/>
            </p:cNvSpPr>
            <p:nvPr/>
          </p:nvSpPr>
          <p:spPr bwMode="auto">
            <a:xfrm>
              <a:off x="1968" y="1446"/>
              <a:ext cx="864" cy="858"/>
            </a:xfrm>
            <a:prstGeom prst="rect">
              <a:avLst/>
            </a:prstGeom>
            <a:noFill/>
            <a:ln w="25400">
              <a:solidFill>
                <a:srgbClr val="00FF00"/>
              </a:solidFill>
              <a:miter lim="800000"/>
              <a:headEnd/>
              <a:tailEnd/>
            </a:ln>
            <a:effectLst/>
          </p:spPr>
          <p:txBody>
            <a:bodyPr wrap="none" anchor="ctr"/>
            <a:lstStyle/>
            <a:p>
              <a:endParaRPr lang="en-US"/>
            </a:p>
          </p:txBody>
        </p:sp>
        <p:sp>
          <p:nvSpPr>
            <p:cNvPr id="380954" name="Rectangle 26"/>
            <p:cNvSpPr>
              <a:spLocks noChangeArrowheads="1"/>
            </p:cNvSpPr>
            <p:nvPr/>
          </p:nvSpPr>
          <p:spPr bwMode="auto">
            <a:xfrm>
              <a:off x="4704" y="534"/>
              <a:ext cx="864" cy="858"/>
            </a:xfrm>
            <a:prstGeom prst="rect">
              <a:avLst/>
            </a:prstGeom>
            <a:noFill/>
            <a:ln w="25400">
              <a:solidFill>
                <a:srgbClr val="00FF00"/>
              </a:solidFill>
              <a:miter lim="800000"/>
              <a:headEnd/>
              <a:tailEnd/>
            </a:ln>
            <a:effectLst/>
          </p:spPr>
          <p:txBody>
            <a:bodyPr wrap="none" anchor="ctr"/>
            <a:lstStyle/>
            <a:p>
              <a:endParaRPr lang="en-US"/>
            </a:p>
          </p:txBody>
        </p:sp>
      </p:grpSp>
      <p:grpSp>
        <p:nvGrpSpPr>
          <p:cNvPr id="380955" name="Group 27"/>
          <p:cNvGrpSpPr>
            <a:grpSpLocks/>
          </p:cNvGrpSpPr>
          <p:nvPr/>
        </p:nvGrpSpPr>
        <p:grpSpPr bwMode="auto">
          <a:xfrm>
            <a:off x="1219200" y="1752600"/>
            <a:ext cx="7620000" cy="1905000"/>
            <a:chOff x="768" y="1104"/>
            <a:chExt cx="4800" cy="1200"/>
          </a:xfrm>
        </p:grpSpPr>
        <p:sp>
          <p:nvSpPr>
            <p:cNvPr id="380956" name="Text Box 28"/>
            <p:cNvSpPr txBox="1">
              <a:spLocks noChangeArrowheads="1"/>
            </p:cNvSpPr>
            <p:nvPr/>
          </p:nvSpPr>
          <p:spPr bwMode="auto">
            <a:xfrm>
              <a:off x="768" y="2016"/>
              <a:ext cx="230" cy="288"/>
            </a:xfrm>
            <a:prstGeom prst="rect">
              <a:avLst/>
            </a:prstGeom>
            <a:noFill/>
            <a:ln w="9525">
              <a:noFill/>
              <a:miter lim="800000"/>
              <a:headEnd/>
              <a:tailEnd/>
            </a:ln>
            <a:effectLst/>
          </p:spPr>
          <p:txBody>
            <a:bodyPr wrap="none">
              <a:spAutoFit/>
            </a:bodyPr>
            <a:lstStyle/>
            <a:p>
              <a:pPr>
                <a:spcBef>
                  <a:spcPct val="0"/>
                </a:spcBef>
                <a:buFontTx/>
                <a:buNone/>
              </a:pPr>
              <a:r>
                <a:rPr lang="en-US" b="1">
                  <a:solidFill>
                    <a:srgbClr val="66FF33"/>
                  </a:solidFill>
                  <a:effectLst>
                    <a:outerShdw blurRad="38100" dist="38100" dir="2700000" algn="tl">
                      <a:srgbClr val="C0C0C0"/>
                    </a:outerShdw>
                  </a:effectLst>
                  <a:latin typeface="Arial Narrow" pitchFamily="34" charset="0"/>
                </a:rPr>
                <a:t>N</a:t>
              </a:r>
            </a:p>
          </p:txBody>
        </p:sp>
        <p:sp>
          <p:nvSpPr>
            <p:cNvPr id="380957" name="Text Box 29"/>
            <p:cNvSpPr txBox="1">
              <a:spLocks noChangeArrowheads="1"/>
            </p:cNvSpPr>
            <p:nvPr/>
          </p:nvSpPr>
          <p:spPr bwMode="auto">
            <a:xfrm>
              <a:off x="2592" y="2016"/>
              <a:ext cx="221" cy="288"/>
            </a:xfrm>
            <a:prstGeom prst="rect">
              <a:avLst/>
            </a:prstGeom>
            <a:noFill/>
            <a:ln w="9525">
              <a:noFill/>
              <a:miter lim="800000"/>
              <a:headEnd/>
              <a:tailEnd/>
            </a:ln>
            <a:effectLst/>
          </p:spPr>
          <p:txBody>
            <a:bodyPr wrap="none">
              <a:spAutoFit/>
            </a:bodyPr>
            <a:lstStyle/>
            <a:p>
              <a:pPr>
                <a:spcBef>
                  <a:spcPct val="0"/>
                </a:spcBef>
                <a:buFontTx/>
                <a:buNone/>
              </a:pPr>
              <a:r>
                <a:rPr lang="en-US" b="1">
                  <a:solidFill>
                    <a:srgbClr val="FF3300"/>
                  </a:solidFill>
                  <a:effectLst>
                    <a:outerShdw blurRad="38100" dist="38100" dir="2700000" algn="tl">
                      <a:srgbClr val="C0C0C0"/>
                    </a:outerShdw>
                  </a:effectLst>
                  <a:latin typeface="Arial Narrow" pitchFamily="34" charset="0"/>
                </a:rPr>
                <a:t>P</a:t>
              </a:r>
            </a:p>
          </p:txBody>
        </p:sp>
        <p:sp>
          <p:nvSpPr>
            <p:cNvPr id="380958" name="Text Box 30"/>
            <p:cNvSpPr txBox="1">
              <a:spLocks noChangeArrowheads="1"/>
            </p:cNvSpPr>
            <p:nvPr/>
          </p:nvSpPr>
          <p:spPr bwMode="auto">
            <a:xfrm>
              <a:off x="1680" y="2016"/>
              <a:ext cx="230" cy="288"/>
            </a:xfrm>
            <a:prstGeom prst="rect">
              <a:avLst/>
            </a:prstGeom>
            <a:noFill/>
            <a:ln w="9525">
              <a:noFill/>
              <a:miter lim="800000"/>
              <a:headEnd/>
              <a:tailEnd/>
            </a:ln>
            <a:effectLst/>
          </p:spPr>
          <p:txBody>
            <a:bodyPr wrap="none">
              <a:spAutoFit/>
            </a:bodyPr>
            <a:lstStyle/>
            <a:p>
              <a:pPr>
                <a:spcBef>
                  <a:spcPct val="0"/>
                </a:spcBef>
                <a:buFontTx/>
                <a:buNone/>
              </a:pPr>
              <a:r>
                <a:rPr lang="en-US" b="1">
                  <a:solidFill>
                    <a:srgbClr val="66FF33"/>
                  </a:solidFill>
                  <a:effectLst>
                    <a:outerShdw blurRad="38100" dist="38100" dir="2700000" algn="tl">
                      <a:srgbClr val="C0C0C0"/>
                    </a:outerShdw>
                  </a:effectLst>
                  <a:latin typeface="Arial Narrow" pitchFamily="34" charset="0"/>
                </a:rPr>
                <a:t>N</a:t>
              </a:r>
            </a:p>
          </p:txBody>
        </p:sp>
        <p:sp>
          <p:nvSpPr>
            <p:cNvPr id="380959" name="Text Box 31"/>
            <p:cNvSpPr txBox="1">
              <a:spLocks noChangeArrowheads="1"/>
            </p:cNvSpPr>
            <p:nvPr/>
          </p:nvSpPr>
          <p:spPr bwMode="auto">
            <a:xfrm>
              <a:off x="1690" y="1104"/>
              <a:ext cx="230" cy="288"/>
            </a:xfrm>
            <a:prstGeom prst="rect">
              <a:avLst/>
            </a:prstGeom>
            <a:noFill/>
            <a:ln w="9525">
              <a:noFill/>
              <a:miter lim="800000"/>
              <a:headEnd/>
              <a:tailEnd/>
            </a:ln>
            <a:effectLst/>
          </p:spPr>
          <p:txBody>
            <a:bodyPr wrap="none">
              <a:spAutoFit/>
            </a:bodyPr>
            <a:lstStyle/>
            <a:p>
              <a:pPr>
                <a:spcBef>
                  <a:spcPct val="0"/>
                </a:spcBef>
                <a:buFontTx/>
                <a:buNone/>
              </a:pPr>
              <a:r>
                <a:rPr lang="en-US" b="1">
                  <a:solidFill>
                    <a:srgbClr val="66FF33"/>
                  </a:solidFill>
                  <a:effectLst>
                    <a:outerShdw blurRad="38100" dist="38100" dir="2700000" algn="tl">
                      <a:srgbClr val="C0C0C0"/>
                    </a:outerShdw>
                  </a:effectLst>
                  <a:latin typeface="Arial Narrow" pitchFamily="34" charset="0"/>
                </a:rPr>
                <a:t>N</a:t>
              </a:r>
            </a:p>
          </p:txBody>
        </p:sp>
        <p:sp>
          <p:nvSpPr>
            <p:cNvPr id="380960" name="Text Box 32"/>
            <p:cNvSpPr txBox="1">
              <a:spLocks noChangeArrowheads="1"/>
            </p:cNvSpPr>
            <p:nvPr/>
          </p:nvSpPr>
          <p:spPr bwMode="auto">
            <a:xfrm>
              <a:off x="2592" y="1104"/>
              <a:ext cx="230" cy="288"/>
            </a:xfrm>
            <a:prstGeom prst="rect">
              <a:avLst/>
            </a:prstGeom>
            <a:noFill/>
            <a:ln w="9525">
              <a:noFill/>
              <a:miter lim="800000"/>
              <a:headEnd/>
              <a:tailEnd/>
            </a:ln>
            <a:effectLst/>
          </p:spPr>
          <p:txBody>
            <a:bodyPr wrap="none">
              <a:spAutoFit/>
            </a:bodyPr>
            <a:lstStyle/>
            <a:p>
              <a:pPr>
                <a:spcBef>
                  <a:spcPct val="0"/>
                </a:spcBef>
                <a:buFontTx/>
                <a:buNone/>
              </a:pPr>
              <a:r>
                <a:rPr lang="en-US" b="1">
                  <a:solidFill>
                    <a:srgbClr val="66FF33"/>
                  </a:solidFill>
                  <a:effectLst>
                    <a:outerShdw blurRad="38100" dist="38100" dir="2700000" algn="tl">
                      <a:srgbClr val="C0C0C0"/>
                    </a:outerShdw>
                  </a:effectLst>
                  <a:latin typeface="Arial Narrow" pitchFamily="34" charset="0"/>
                </a:rPr>
                <a:t>N</a:t>
              </a:r>
            </a:p>
          </p:txBody>
        </p:sp>
        <p:sp>
          <p:nvSpPr>
            <p:cNvPr id="380961" name="Text Box 33"/>
            <p:cNvSpPr txBox="1">
              <a:spLocks noChangeArrowheads="1"/>
            </p:cNvSpPr>
            <p:nvPr/>
          </p:nvSpPr>
          <p:spPr bwMode="auto">
            <a:xfrm>
              <a:off x="4426" y="2016"/>
              <a:ext cx="230" cy="288"/>
            </a:xfrm>
            <a:prstGeom prst="rect">
              <a:avLst/>
            </a:prstGeom>
            <a:noFill/>
            <a:ln w="9525">
              <a:noFill/>
              <a:miter lim="800000"/>
              <a:headEnd/>
              <a:tailEnd/>
            </a:ln>
            <a:effectLst/>
          </p:spPr>
          <p:txBody>
            <a:bodyPr wrap="none">
              <a:spAutoFit/>
            </a:bodyPr>
            <a:lstStyle/>
            <a:p>
              <a:pPr>
                <a:spcBef>
                  <a:spcPct val="0"/>
                </a:spcBef>
                <a:buFontTx/>
                <a:buNone/>
              </a:pPr>
              <a:r>
                <a:rPr lang="en-US" b="1">
                  <a:solidFill>
                    <a:srgbClr val="66FF33"/>
                  </a:solidFill>
                  <a:effectLst>
                    <a:outerShdw blurRad="38100" dist="38100" dir="2700000" algn="tl">
                      <a:srgbClr val="C0C0C0"/>
                    </a:outerShdw>
                  </a:effectLst>
                  <a:latin typeface="Arial Narrow" pitchFamily="34" charset="0"/>
                </a:rPr>
                <a:t>N</a:t>
              </a:r>
            </a:p>
          </p:txBody>
        </p:sp>
        <p:sp>
          <p:nvSpPr>
            <p:cNvPr id="380962" name="Text Box 34"/>
            <p:cNvSpPr txBox="1">
              <a:spLocks noChangeArrowheads="1"/>
            </p:cNvSpPr>
            <p:nvPr/>
          </p:nvSpPr>
          <p:spPr bwMode="auto">
            <a:xfrm>
              <a:off x="3514" y="2016"/>
              <a:ext cx="230" cy="288"/>
            </a:xfrm>
            <a:prstGeom prst="rect">
              <a:avLst/>
            </a:prstGeom>
            <a:noFill/>
            <a:ln w="9525">
              <a:noFill/>
              <a:miter lim="800000"/>
              <a:headEnd/>
              <a:tailEnd/>
            </a:ln>
            <a:effectLst/>
          </p:spPr>
          <p:txBody>
            <a:bodyPr wrap="none">
              <a:spAutoFit/>
            </a:bodyPr>
            <a:lstStyle/>
            <a:p>
              <a:pPr>
                <a:spcBef>
                  <a:spcPct val="0"/>
                </a:spcBef>
                <a:buFontTx/>
                <a:buNone/>
              </a:pPr>
              <a:r>
                <a:rPr lang="en-US" b="1">
                  <a:solidFill>
                    <a:srgbClr val="66FF33"/>
                  </a:solidFill>
                  <a:effectLst>
                    <a:outerShdw blurRad="38100" dist="38100" dir="2700000" algn="tl">
                      <a:srgbClr val="C0C0C0"/>
                    </a:outerShdw>
                  </a:effectLst>
                  <a:latin typeface="Arial Narrow" pitchFamily="34" charset="0"/>
                </a:rPr>
                <a:t>N</a:t>
              </a:r>
            </a:p>
          </p:txBody>
        </p:sp>
        <p:sp>
          <p:nvSpPr>
            <p:cNvPr id="380963" name="Text Box 35"/>
            <p:cNvSpPr txBox="1">
              <a:spLocks noChangeArrowheads="1"/>
            </p:cNvSpPr>
            <p:nvPr/>
          </p:nvSpPr>
          <p:spPr bwMode="auto">
            <a:xfrm>
              <a:off x="787" y="1104"/>
              <a:ext cx="221" cy="288"/>
            </a:xfrm>
            <a:prstGeom prst="rect">
              <a:avLst/>
            </a:prstGeom>
            <a:noFill/>
            <a:ln w="9525">
              <a:noFill/>
              <a:miter lim="800000"/>
              <a:headEnd/>
              <a:tailEnd/>
            </a:ln>
            <a:effectLst/>
          </p:spPr>
          <p:txBody>
            <a:bodyPr wrap="none">
              <a:spAutoFit/>
            </a:bodyPr>
            <a:lstStyle/>
            <a:p>
              <a:pPr>
                <a:spcBef>
                  <a:spcPct val="0"/>
                </a:spcBef>
                <a:buFontTx/>
                <a:buNone/>
              </a:pPr>
              <a:r>
                <a:rPr lang="en-US" b="1">
                  <a:solidFill>
                    <a:srgbClr val="FF3300"/>
                  </a:solidFill>
                  <a:effectLst>
                    <a:outerShdw blurRad="38100" dist="38100" dir="2700000" algn="tl">
                      <a:srgbClr val="C0C0C0"/>
                    </a:outerShdw>
                  </a:effectLst>
                  <a:latin typeface="Arial Narrow" pitchFamily="34" charset="0"/>
                </a:rPr>
                <a:t>P</a:t>
              </a:r>
            </a:p>
          </p:txBody>
        </p:sp>
        <p:sp>
          <p:nvSpPr>
            <p:cNvPr id="380964" name="Text Box 36"/>
            <p:cNvSpPr txBox="1">
              <a:spLocks noChangeArrowheads="1"/>
            </p:cNvSpPr>
            <p:nvPr/>
          </p:nvSpPr>
          <p:spPr bwMode="auto">
            <a:xfrm>
              <a:off x="3504" y="1104"/>
              <a:ext cx="221" cy="288"/>
            </a:xfrm>
            <a:prstGeom prst="rect">
              <a:avLst/>
            </a:prstGeom>
            <a:noFill/>
            <a:ln w="9525">
              <a:noFill/>
              <a:miter lim="800000"/>
              <a:headEnd/>
              <a:tailEnd/>
            </a:ln>
            <a:effectLst/>
          </p:spPr>
          <p:txBody>
            <a:bodyPr wrap="none">
              <a:spAutoFit/>
            </a:bodyPr>
            <a:lstStyle/>
            <a:p>
              <a:pPr>
                <a:spcBef>
                  <a:spcPct val="0"/>
                </a:spcBef>
                <a:buFontTx/>
                <a:buNone/>
              </a:pPr>
              <a:r>
                <a:rPr lang="en-US" b="1">
                  <a:solidFill>
                    <a:srgbClr val="FF3300"/>
                  </a:solidFill>
                  <a:effectLst>
                    <a:outerShdw blurRad="38100" dist="38100" dir="2700000" algn="tl">
                      <a:srgbClr val="C0C0C0"/>
                    </a:outerShdw>
                  </a:effectLst>
                  <a:latin typeface="Arial Narrow" pitchFamily="34" charset="0"/>
                </a:rPr>
                <a:t>P</a:t>
              </a:r>
            </a:p>
          </p:txBody>
        </p:sp>
        <p:sp>
          <p:nvSpPr>
            <p:cNvPr id="380965" name="Text Box 37"/>
            <p:cNvSpPr txBox="1">
              <a:spLocks noChangeArrowheads="1"/>
            </p:cNvSpPr>
            <p:nvPr/>
          </p:nvSpPr>
          <p:spPr bwMode="auto">
            <a:xfrm>
              <a:off x="5347" y="2016"/>
              <a:ext cx="221" cy="288"/>
            </a:xfrm>
            <a:prstGeom prst="rect">
              <a:avLst/>
            </a:prstGeom>
            <a:noFill/>
            <a:ln w="9525">
              <a:noFill/>
              <a:miter lim="800000"/>
              <a:headEnd/>
              <a:tailEnd/>
            </a:ln>
            <a:effectLst/>
          </p:spPr>
          <p:txBody>
            <a:bodyPr wrap="none">
              <a:spAutoFit/>
            </a:bodyPr>
            <a:lstStyle/>
            <a:p>
              <a:pPr>
                <a:spcBef>
                  <a:spcPct val="0"/>
                </a:spcBef>
                <a:buFontTx/>
                <a:buNone/>
              </a:pPr>
              <a:r>
                <a:rPr lang="en-US" b="1">
                  <a:solidFill>
                    <a:srgbClr val="FF3300"/>
                  </a:solidFill>
                  <a:effectLst>
                    <a:outerShdw blurRad="38100" dist="38100" dir="2700000" algn="tl">
                      <a:srgbClr val="C0C0C0"/>
                    </a:outerShdw>
                  </a:effectLst>
                  <a:latin typeface="Arial Narrow" pitchFamily="34" charset="0"/>
                </a:rPr>
                <a:t>P</a:t>
              </a:r>
            </a:p>
          </p:txBody>
        </p:sp>
        <p:sp>
          <p:nvSpPr>
            <p:cNvPr id="380966" name="Text Box 38"/>
            <p:cNvSpPr txBox="1">
              <a:spLocks noChangeArrowheads="1"/>
            </p:cNvSpPr>
            <p:nvPr/>
          </p:nvSpPr>
          <p:spPr bwMode="auto">
            <a:xfrm>
              <a:off x="5347" y="1104"/>
              <a:ext cx="221" cy="288"/>
            </a:xfrm>
            <a:prstGeom prst="rect">
              <a:avLst/>
            </a:prstGeom>
            <a:noFill/>
            <a:ln w="9525">
              <a:noFill/>
              <a:miter lim="800000"/>
              <a:headEnd/>
              <a:tailEnd/>
            </a:ln>
            <a:effectLst/>
          </p:spPr>
          <p:txBody>
            <a:bodyPr wrap="none">
              <a:spAutoFit/>
            </a:bodyPr>
            <a:lstStyle/>
            <a:p>
              <a:pPr>
                <a:spcBef>
                  <a:spcPct val="0"/>
                </a:spcBef>
                <a:buFontTx/>
                <a:buNone/>
              </a:pPr>
              <a:r>
                <a:rPr lang="en-US" b="1">
                  <a:solidFill>
                    <a:srgbClr val="FF3300"/>
                  </a:solidFill>
                  <a:effectLst>
                    <a:outerShdw blurRad="38100" dist="38100" dir="2700000" algn="tl">
                      <a:srgbClr val="C0C0C0"/>
                    </a:outerShdw>
                  </a:effectLst>
                  <a:latin typeface="Arial Narrow" pitchFamily="34" charset="0"/>
                </a:rPr>
                <a:t>P</a:t>
              </a:r>
            </a:p>
          </p:txBody>
        </p:sp>
        <p:sp>
          <p:nvSpPr>
            <p:cNvPr id="380967" name="Text Box 39"/>
            <p:cNvSpPr txBox="1">
              <a:spLocks noChangeArrowheads="1"/>
            </p:cNvSpPr>
            <p:nvPr/>
          </p:nvSpPr>
          <p:spPr bwMode="auto">
            <a:xfrm>
              <a:off x="4416" y="1104"/>
              <a:ext cx="221" cy="288"/>
            </a:xfrm>
            <a:prstGeom prst="rect">
              <a:avLst/>
            </a:prstGeom>
            <a:noFill/>
            <a:ln w="9525">
              <a:noFill/>
              <a:miter lim="800000"/>
              <a:headEnd/>
              <a:tailEnd/>
            </a:ln>
            <a:effectLst/>
          </p:spPr>
          <p:txBody>
            <a:bodyPr wrap="none">
              <a:spAutoFit/>
            </a:bodyPr>
            <a:lstStyle/>
            <a:p>
              <a:pPr>
                <a:spcBef>
                  <a:spcPct val="0"/>
                </a:spcBef>
                <a:buFontTx/>
                <a:buNone/>
              </a:pPr>
              <a:r>
                <a:rPr lang="en-US" b="1">
                  <a:solidFill>
                    <a:srgbClr val="FF3300"/>
                  </a:solidFill>
                  <a:effectLst>
                    <a:outerShdw blurRad="38100" dist="38100" dir="2700000" algn="tl">
                      <a:srgbClr val="C0C0C0"/>
                    </a:outerShdw>
                  </a:effectLst>
                  <a:latin typeface="Arial Narrow" pitchFamily="34" charset="0"/>
                </a:rPr>
                <a:t>P</a:t>
              </a:r>
            </a:p>
          </p:txBody>
        </p:sp>
      </p:grpSp>
      <p:grpSp>
        <p:nvGrpSpPr>
          <p:cNvPr id="380968" name="Group 40"/>
          <p:cNvGrpSpPr>
            <a:grpSpLocks/>
          </p:cNvGrpSpPr>
          <p:nvPr/>
        </p:nvGrpSpPr>
        <p:grpSpPr bwMode="auto">
          <a:xfrm>
            <a:off x="1579563" y="3733800"/>
            <a:ext cx="3297237" cy="1600200"/>
            <a:chOff x="192" y="2352"/>
            <a:chExt cx="2077" cy="1008"/>
          </a:xfrm>
        </p:grpSpPr>
        <p:sp>
          <p:nvSpPr>
            <p:cNvPr id="380969" name="Text Box 41"/>
            <p:cNvSpPr txBox="1">
              <a:spLocks noChangeArrowheads="1"/>
            </p:cNvSpPr>
            <p:nvPr/>
          </p:nvSpPr>
          <p:spPr bwMode="auto">
            <a:xfrm>
              <a:off x="192" y="2352"/>
              <a:ext cx="221" cy="288"/>
            </a:xfrm>
            <a:prstGeom prst="rect">
              <a:avLst/>
            </a:prstGeom>
            <a:noFill/>
            <a:ln w="9525">
              <a:noFill/>
              <a:miter lim="800000"/>
              <a:headEnd/>
              <a:tailEnd/>
            </a:ln>
            <a:effectLst/>
          </p:spPr>
          <p:txBody>
            <a:bodyPr wrap="none">
              <a:spAutoFit/>
            </a:bodyPr>
            <a:lstStyle/>
            <a:p>
              <a:pPr>
                <a:spcBef>
                  <a:spcPct val="0"/>
                </a:spcBef>
                <a:buFontTx/>
                <a:buNone/>
              </a:pPr>
              <a:r>
                <a:rPr lang="en-US" b="1">
                  <a:solidFill>
                    <a:srgbClr val="FF3300"/>
                  </a:solidFill>
                  <a:effectLst>
                    <a:outerShdw blurRad="38100" dist="38100" dir="2700000" algn="tl">
                      <a:srgbClr val="C0C0C0"/>
                    </a:outerShdw>
                  </a:effectLst>
                  <a:latin typeface="Arial Narrow" pitchFamily="34" charset="0"/>
                </a:rPr>
                <a:t>P</a:t>
              </a:r>
            </a:p>
          </p:txBody>
        </p:sp>
        <p:sp>
          <p:nvSpPr>
            <p:cNvPr id="380970" name="Text Box 42"/>
            <p:cNvSpPr txBox="1">
              <a:spLocks noChangeArrowheads="1"/>
            </p:cNvSpPr>
            <p:nvPr/>
          </p:nvSpPr>
          <p:spPr bwMode="auto">
            <a:xfrm>
              <a:off x="192" y="2592"/>
              <a:ext cx="221" cy="288"/>
            </a:xfrm>
            <a:prstGeom prst="rect">
              <a:avLst/>
            </a:prstGeom>
            <a:noFill/>
            <a:ln w="9525">
              <a:noFill/>
              <a:miter lim="800000"/>
              <a:headEnd/>
              <a:tailEnd/>
            </a:ln>
            <a:effectLst/>
          </p:spPr>
          <p:txBody>
            <a:bodyPr wrap="none">
              <a:spAutoFit/>
            </a:bodyPr>
            <a:lstStyle/>
            <a:p>
              <a:pPr>
                <a:spcBef>
                  <a:spcPct val="0"/>
                </a:spcBef>
                <a:buFontTx/>
                <a:buNone/>
              </a:pPr>
              <a:r>
                <a:rPr lang="en-US" b="1">
                  <a:solidFill>
                    <a:srgbClr val="FF3300"/>
                  </a:solidFill>
                  <a:effectLst>
                    <a:outerShdw blurRad="38100" dist="38100" dir="2700000" algn="tl">
                      <a:srgbClr val="C0C0C0"/>
                    </a:outerShdw>
                  </a:effectLst>
                  <a:latin typeface="Arial Narrow" pitchFamily="34" charset="0"/>
                </a:rPr>
                <a:t>P</a:t>
              </a:r>
            </a:p>
          </p:txBody>
        </p:sp>
        <p:sp>
          <p:nvSpPr>
            <p:cNvPr id="380971" name="Text Box 43"/>
            <p:cNvSpPr txBox="1">
              <a:spLocks noChangeArrowheads="1"/>
            </p:cNvSpPr>
            <p:nvPr/>
          </p:nvSpPr>
          <p:spPr bwMode="auto">
            <a:xfrm>
              <a:off x="192" y="2832"/>
              <a:ext cx="230" cy="288"/>
            </a:xfrm>
            <a:prstGeom prst="rect">
              <a:avLst/>
            </a:prstGeom>
            <a:noFill/>
            <a:ln w="9525">
              <a:noFill/>
              <a:miter lim="800000"/>
              <a:headEnd/>
              <a:tailEnd/>
            </a:ln>
            <a:effectLst/>
          </p:spPr>
          <p:txBody>
            <a:bodyPr wrap="none">
              <a:spAutoFit/>
            </a:bodyPr>
            <a:lstStyle/>
            <a:p>
              <a:pPr>
                <a:spcBef>
                  <a:spcPct val="0"/>
                </a:spcBef>
                <a:buFontTx/>
                <a:buNone/>
              </a:pPr>
              <a:r>
                <a:rPr lang="en-US" b="1">
                  <a:solidFill>
                    <a:srgbClr val="66FF33"/>
                  </a:solidFill>
                  <a:effectLst>
                    <a:outerShdw blurRad="38100" dist="38100" dir="2700000" algn="tl">
                      <a:srgbClr val="C0C0C0"/>
                    </a:outerShdw>
                  </a:effectLst>
                  <a:latin typeface="Arial Narrow" pitchFamily="34" charset="0"/>
                </a:rPr>
                <a:t>N</a:t>
              </a:r>
            </a:p>
          </p:txBody>
        </p:sp>
        <p:sp>
          <p:nvSpPr>
            <p:cNvPr id="380972" name="Text Box 44"/>
            <p:cNvSpPr txBox="1">
              <a:spLocks noChangeArrowheads="1"/>
            </p:cNvSpPr>
            <p:nvPr/>
          </p:nvSpPr>
          <p:spPr bwMode="auto">
            <a:xfrm>
              <a:off x="192" y="3072"/>
              <a:ext cx="230" cy="288"/>
            </a:xfrm>
            <a:prstGeom prst="rect">
              <a:avLst/>
            </a:prstGeom>
            <a:noFill/>
            <a:ln w="9525">
              <a:noFill/>
              <a:miter lim="800000"/>
              <a:headEnd/>
              <a:tailEnd/>
            </a:ln>
            <a:effectLst/>
          </p:spPr>
          <p:txBody>
            <a:bodyPr wrap="none">
              <a:spAutoFit/>
            </a:bodyPr>
            <a:lstStyle/>
            <a:p>
              <a:pPr>
                <a:spcBef>
                  <a:spcPct val="0"/>
                </a:spcBef>
                <a:buFontTx/>
                <a:buNone/>
              </a:pPr>
              <a:r>
                <a:rPr lang="en-US" b="1">
                  <a:solidFill>
                    <a:srgbClr val="66FF33"/>
                  </a:solidFill>
                  <a:effectLst>
                    <a:outerShdw blurRad="38100" dist="38100" dir="2700000" algn="tl">
                      <a:srgbClr val="C0C0C0"/>
                    </a:outerShdw>
                  </a:effectLst>
                  <a:latin typeface="Arial Narrow" pitchFamily="34" charset="0"/>
                </a:rPr>
                <a:t>N</a:t>
              </a:r>
            </a:p>
          </p:txBody>
        </p:sp>
        <p:sp>
          <p:nvSpPr>
            <p:cNvPr id="380973" name="Rectangle 45"/>
            <p:cNvSpPr>
              <a:spLocks noChangeArrowheads="1"/>
            </p:cNvSpPr>
            <p:nvPr/>
          </p:nvSpPr>
          <p:spPr bwMode="auto">
            <a:xfrm>
              <a:off x="220" y="2400"/>
              <a:ext cx="164" cy="192"/>
            </a:xfrm>
            <a:prstGeom prst="rect">
              <a:avLst/>
            </a:prstGeom>
            <a:noFill/>
            <a:ln w="25400">
              <a:solidFill>
                <a:srgbClr val="FF3300"/>
              </a:solidFill>
              <a:miter lim="800000"/>
              <a:headEnd/>
              <a:tailEnd/>
            </a:ln>
            <a:effectLst/>
          </p:spPr>
          <p:txBody>
            <a:bodyPr wrap="none" anchor="ctr"/>
            <a:lstStyle/>
            <a:p>
              <a:endParaRPr lang="en-US"/>
            </a:p>
          </p:txBody>
        </p:sp>
        <p:sp>
          <p:nvSpPr>
            <p:cNvPr id="380974" name="Rectangle 46"/>
            <p:cNvSpPr>
              <a:spLocks noChangeArrowheads="1"/>
            </p:cNvSpPr>
            <p:nvPr/>
          </p:nvSpPr>
          <p:spPr bwMode="auto">
            <a:xfrm>
              <a:off x="222" y="2640"/>
              <a:ext cx="164" cy="192"/>
            </a:xfrm>
            <a:prstGeom prst="rect">
              <a:avLst/>
            </a:prstGeom>
            <a:noFill/>
            <a:ln w="25400">
              <a:solidFill>
                <a:srgbClr val="00FF00"/>
              </a:solidFill>
              <a:miter lim="800000"/>
              <a:headEnd/>
              <a:tailEnd/>
            </a:ln>
            <a:effectLst/>
          </p:spPr>
          <p:txBody>
            <a:bodyPr wrap="none" anchor="ctr"/>
            <a:lstStyle/>
            <a:p>
              <a:endParaRPr lang="en-US"/>
            </a:p>
          </p:txBody>
        </p:sp>
        <p:sp>
          <p:nvSpPr>
            <p:cNvPr id="380975" name="Rectangle 47"/>
            <p:cNvSpPr>
              <a:spLocks noChangeArrowheads="1"/>
            </p:cNvSpPr>
            <p:nvPr/>
          </p:nvSpPr>
          <p:spPr bwMode="auto">
            <a:xfrm>
              <a:off x="220" y="2880"/>
              <a:ext cx="164" cy="192"/>
            </a:xfrm>
            <a:prstGeom prst="rect">
              <a:avLst/>
            </a:prstGeom>
            <a:noFill/>
            <a:ln w="25400">
              <a:solidFill>
                <a:srgbClr val="FF3300"/>
              </a:solidFill>
              <a:miter lim="800000"/>
              <a:headEnd/>
              <a:tailEnd/>
            </a:ln>
            <a:effectLst/>
          </p:spPr>
          <p:txBody>
            <a:bodyPr wrap="none" anchor="ctr"/>
            <a:lstStyle/>
            <a:p>
              <a:endParaRPr lang="en-US"/>
            </a:p>
          </p:txBody>
        </p:sp>
        <p:sp>
          <p:nvSpPr>
            <p:cNvPr id="380976" name="Rectangle 48"/>
            <p:cNvSpPr>
              <a:spLocks noChangeArrowheads="1"/>
            </p:cNvSpPr>
            <p:nvPr/>
          </p:nvSpPr>
          <p:spPr bwMode="auto">
            <a:xfrm>
              <a:off x="222" y="3120"/>
              <a:ext cx="164" cy="192"/>
            </a:xfrm>
            <a:prstGeom prst="rect">
              <a:avLst/>
            </a:prstGeom>
            <a:noFill/>
            <a:ln w="25400">
              <a:solidFill>
                <a:srgbClr val="00FF00"/>
              </a:solidFill>
              <a:miter lim="800000"/>
              <a:headEnd/>
              <a:tailEnd/>
            </a:ln>
            <a:effectLst/>
          </p:spPr>
          <p:txBody>
            <a:bodyPr wrap="none" anchor="ctr"/>
            <a:lstStyle/>
            <a:p>
              <a:endParaRPr lang="en-US"/>
            </a:p>
          </p:txBody>
        </p:sp>
        <p:sp>
          <p:nvSpPr>
            <p:cNvPr id="380977" name="Text Box 49"/>
            <p:cNvSpPr txBox="1">
              <a:spLocks noChangeArrowheads="1"/>
            </p:cNvSpPr>
            <p:nvPr/>
          </p:nvSpPr>
          <p:spPr bwMode="auto">
            <a:xfrm>
              <a:off x="384" y="2382"/>
              <a:ext cx="1766" cy="231"/>
            </a:xfrm>
            <a:prstGeom prst="rect">
              <a:avLst/>
            </a:prstGeom>
            <a:noFill/>
            <a:ln w="9525">
              <a:noFill/>
              <a:miter lim="800000"/>
              <a:headEnd/>
              <a:tailEnd/>
            </a:ln>
            <a:effectLst/>
          </p:spPr>
          <p:txBody>
            <a:bodyPr wrap="none">
              <a:spAutoFit/>
            </a:bodyPr>
            <a:lstStyle/>
            <a:p>
              <a:pPr>
                <a:spcBef>
                  <a:spcPct val="0"/>
                </a:spcBef>
                <a:buFontTx/>
                <a:buNone/>
              </a:pPr>
              <a:r>
                <a:rPr lang="en-US" sz="1800">
                  <a:latin typeface="Verdana" pitchFamily="34" charset="0"/>
                </a:rPr>
                <a:t>true positives (TP) = 3</a:t>
              </a:r>
            </a:p>
          </p:txBody>
        </p:sp>
        <p:sp>
          <p:nvSpPr>
            <p:cNvPr id="380978" name="Text Box 50"/>
            <p:cNvSpPr txBox="1">
              <a:spLocks noChangeArrowheads="1"/>
            </p:cNvSpPr>
            <p:nvPr/>
          </p:nvSpPr>
          <p:spPr bwMode="auto">
            <a:xfrm>
              <a:off x="384" y="2622"/>
              <a:ext cx="1803" cy="231"/>
            </a:xfrm>
            <a:prstGeom prst="rect">
              <a:avLst/>
            </a:prstGeom>
            <a:noFill/>
            <a:ln w="9525">
              <a:noFill/>
              <a:miter lim="800000"/>
              <a:headEnd/>
              <a:tailEnd/>
            </a:ln>
            <a:effectLst/>
          </p:spPr>
          <p:txBody>
            <a:bodyPr wrap="none">
              <a:spAutoFit/>
            </a:bodyPr>
            <a:lstStyle/>
            <a:p>
              <a:pPr>
                <a:spcBef>
                  <a:spcPct val="0"/>
                </a:spcBef>
                <a:buFontTx/>
                <a:buNone/>
              </a:pPr>
              <a:r>
                <a:rPr lang="en-US" sz="1800">
                  <a:latin typeface="Verdana" pitchFamily="34" charset="0"/>
                </a:rPr>
                <a:t>false positives (FP) = 3</a:t>
              </a:r>
            </a:p>
          </p:txBody>
        </p:sp>
        <p:sp>
          <p:nvSpPr>
            <p:cNvPr id="380979" name="Text Box 51"/>
            <p:cNvSpPr txBox="1">
              <a:spLocks noChangeArrowheads="1"/>
            </p:cNvSpPr>
            <p:nvPr/>
          </p:nvSpPr>
          <p:spPr bwMode="auto">
            <a:xfrm>
              <a:off x="384" y="2862"/>
              <a:ext cx="1885" cy="231"/>
            </a:xfrm>
            <a:prstGeom prst="rect">
              <a:avLst/>
            </a:prstGeom>
            <a:noFill/>
            <a:ln w="9525">
              <a:noFill/>
              <a:miter lim="800000"/>
              <a:headEnd/>
              <a:tailEnd/>
            </a:ln>
            <a:effectLst/>
          </p:spPr>
          <p:txBody>
            <a:bodyPr wrap="none">
              <a:spAutoFit/>
            </a:bodyPr>
            <a:lstStyle/>
            <a:p>
              <a:pPr>
                <a:spcBef>
                  <a:spcPct val="0"/>
                </a:spcBef>
                <a:buFontTx/>
                <a:buNone/>
              </a:pPr>
              <a:r>
                <a:rPr lang="en-US" sz="1800">
                  <a:latin typeface="Verdana" pitchFamily="34" charset="0"/>
                </a:rPr>
                <a:t>false negatives (FN) = 2</a:t>
              </a:r>
            </a:p>
          </p:txBody>
        </p:sp>
        <p:sp>
          <p:nvSpPr>
            <p:cNvPr id="380980" name="Text Box 52"/>
            <p:cNvSpPr txBox="1">
              <a:spLocks noChangeArrowheads="1"/>
            </p:cNvSpPr>
            <p:nvPr/>
          </p:nvSpPr>
          <p:spPr bwMode="auto">
            <a:xfrm>
              <a:off x="390" y="3096"/>
              <a:ext cx="1848" cy="231"/>
            </a:xfrm>
            <a:prstGeom prst="rect">
              <a:avLst/>
            </a:prstGeom>
            <a:noFill/>
            <a:ln w="9525">
              <a:noFill/>
              <a:miter lim="800000"/>
              <a:headEnd/>
              <a:tailEnd/>
            </a:ln>
            <a:effectLst/>
          </p:spPr>
          <p:txBody>
            <a:bodyPr wrap="none">
              <a:spAutoFit/>
            </a:bodyPr>
            <a:lstStyle/>
            <a:p>
              <a:pPr>
                <a:spcBef>
                  <a:spcPct val="0"/>
                </a:spcBef>
                <a:buFontTx/>
                <a:buNone/>
              </a:pPr>
              <a:r>
                <a:rPr lang="en-US" sz="1800">
                  <a:latin typeface="Verdana" pitchFamily="34" charset="0"/>
                </a:rPr>
                <a:t>true negatives (TN) = 4</a:t>
              </a:r>
            </a:p>
          </p:txBody>
        </p:sp>
      </p:grpSp>
      <p:sp>
        <p:nvSpPr>
          <p:cNvPr id="380982" name="Text Box 54"/>
          <p:cNvSpPr txBox="1">
            <a:spLocks noChangeArrowheads="1"/>
          </p:cNvSpPr>
          <p:nvPr/>
        </p:nvSpPr>
        <p:spPr bwMode="auto">
          <a:xfrm>
            <a:off x="4933950" y="3886200"/>
            <a:ext cx="3590925" cy="641350"/>
          </a:xfrm>
          <a:prstGeom prst="rect">
            <a:avLst/>
          </a:prstGeom>
          <a:noFill/>
          <a:ln w="9525">
            <a:noFill/>
            <a:miter lim="800000"/>
            <a:headEnd/>
            <a:tailEnd/>
          </a:ln>
          <a:effectLst/>
        </p:spPr>
        <p:txBody>
          <a:bodyPr>
            <a:spAutoFit/>
          </a:bodyPr>
          <a:lstStyle/>
          <a:p>
            <a:pPr>
              <a:spcBef>
                <a:spcPct val="0"/>
              </a:spcBef>
              <a:buFontTx/>
              <a:buNone/>
            </a:pPr>
            <a:r>
              <a:rPr lang="en-US" sz="1800">
                <a:latin typeface="Verdana" pitchFamily="34" charset="0"/>
              </a:rPr>
              <a:t>sensitivity = TP / (TP + FN) </a:t>
            </a:r>
          </a:p>
          <a:p>
            <a:pPr>
              <a:spcBef>
                <a:spcPct val="0"/>
              </a:spcBef>
              <a:buFontTx/>
              <a:buNone/>
            </a:pPr>
            <a:r>
              <a:rPr lang="en-US" sz="1800">
                <a:latin typeface="Verdana" pitchFamily="34" charset="0"/>
              </a:rPr>
              <a:t>	    = 3 / 5 = 0.6</a:t>
            </a:r>
          </a:p>
        </p:txBody>
      </p:sp>
      <p:sp>
        <p:nvSpPr>
          <p:cNvPr id="380983" name="Text Box 55"/>
          <p:cNvSpPr txBox="1">
            <a:spLocks noChangeArrowheads="1"/>
          </p:cNvSpPr>
          <p:nvPr/>
        </p:nvSpPr>
        <p:spPr bwMode="auto">
          <a:xfrm>
            <a:off x="4945063" y="4951413"/>
            <a:ext cx="3513137" cy="641350"/>
          </a:xfrm>
          <a:prstGeom prst="rect">
            <a:avLst/>
          </a:prstGeom>
          <a:noFill/>
          <a:ln w="9525">
            <a:noFill/>
            <a:miter lim="800000"/>
            <a:headEnd/>
            <a:tailEnd/>
          </a:ln>
          <a:effectLst/>
        </p:spPr>
        <p:txBody>
          <a:bodyPr>
            <a:spAutoFit/>
          </a:bodyPr>
          <a:lstStyle/>
          <a:p>
            <a:pPr>
              <a:spcBef>
                <a:spcPct val="0"/>
              </a:spcBef>
              <a:buFontTx/>
              <a:buNone/>
            </a:pPr>
            <a:r>
              <a:rPr lang="en-US" sz="1800">
                <a:latin typeface="Verdana" pitchFamily="34" charset="0"/>
              </a:rPr>
              <a:t>specificity = TN / (TN + FP) 	    = 4 / 7 = 0.57</a:t>
            </a:r>
          </a:p>
        </p:txBody>
      </p:sp>
      <p:sp>
        <p:nvSpPr>
          <p:cNvPr id="380984" name="Text Box 56"/>
          <p:cNvSpPr txBox="1">
            <a:spLocks noChangeArrowheads="1"/>
          </p:cNvSpPr>
          <p:nvPr/>
        </p:nvSpPr>
        <p:spPr bwMode="auto">
          <a:xfrm>
            <a:off x="4948238" y="5942013"/>
            <a:ext cx="4279900" cy="641350"/>
          </a:xfrm>
          <a:prstGeom prst="rect">
            <a:avLst/>
          </a:prstGeom>
          <a:noFill/>
          <a:ln w="9525">
            <a:noFill/>
            <a:miter lim="800000"/>
            <a:headEnd/>
            <a:tailEnd/>
          </a:ln>
          <a:effectLst/>
        </p:spPr>
        <p:txBody>
          <a:bodyPr>
            <a:spAutoFit/>
          </a:bodyPr>
          <a:lstStyle/>
          <a:p>
            <a:pPr>
              <a:spcBef>
                <a:spcPct val="0"/>
              </a:spcBef>
              <a:buFontTx/>
              <a:buNone/>
            </a:pPr>
            <a:r>
              <a:rPr lang="en-US" sz="1800">
                <a:latin typeface="Verdana" pitchFamily="34" charset="0"/>
              </a:rPr>
              <a:t>accuracy  = (TP+TN) /</a:t>
            </a:r>
          </a:p>
          <a:p>
            <a:pPr>
              <a:spcBef>
                <a:spcPct val="0"/>
              </a:spcBef>
              <a:buFontTx/>
              <a:buNone/>
            </a:pPr>
            <a:r>
              <a:rPr lang="en-US" sz="1800">
                <a:latin typeface="Verdana" pitchFamily="34" charset="0"/>
              </a:rPr>
              <a:t> (TP+TN+FP+FN) = 7 / 12 = 0.58</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2978" name="Picture 2"/>
          <p:cNvPicPr>
            <a:picLocks noChangeAspect="1" noChangeArrowheads="1"/>
          </p:cNvPicPr>
          <p:nvPr/>
        </p:nvPicPr>
        <p:blipFill>
          <a:blip r:embed="rId3" cstate="print"/>
          <a:srcRect/>
          <a:stretch>
            <a:fillRect/>
          </a:stretch>
        </p:blipFill>
        <p:spPr bwMode="auto">
          <a:xfrm>
            <a:off x="6019800" y="2286000"/>
            <a:ext cx="1362075" cy="1362075"/>
          </a:xfrm>
          <a:prstGeom prst="rect">
            <a:avLst/>
          </a:prstGeom>
          <a:noFill/>
          <a:ln w="9525">
            <a:noFill/>
            <a:miter lim="800000"/>
            <a:headEnd/>
            <a:tailEnd/>
          </a:ln>
          <a:effectLst/>
        </p:spPr>
      </p:pic>
      <p:pic>
        <p:nvPicPr>
          <p:cNvPr id="382979" name="Picture 3"/>
          <p:cNvPicPr>
            <a:picLocks noChangeAspect="1" noChangeArrowheads="1"/>
          </p:cNvPicPr>
          <p:nvPr/>
        </p:nvPicPr>
        <p:blipFill>
          <a:blip r:embed="rId4" cstate="print"/>
          <a:srcRect/>
          <a:stretch>
            <a:fillRect/>
          </a:stretch>
        </p:blipFill>
        <p:spPr bwMode="auto">
          <a:xfrm>
            <a:off x="1676400" y="838200"/>
            <a:ext cx="1362075" cy="1362075"/>
          </a:xfrm>
          <a:prstGeom prst="rect">
            <a:avLst/>
          </a:prstGeom>
          <a:noFill/>
          <a:ln w="9525">
            <a:noFill/>
            <a:miter lim="800000"/>
            <a:headEnd/>
            <a:tailEnd/>
          </a:ln>
          <a:effectLst/>
        </p:spPr>
      </p:pic>
      <p:pic>
        <p:nvPicPr>
          <p:cNvPr id="382980" name="Picture 4"/>
          <p:cNvPicPr>
            <a:picLocks noChangeAspect="1" noChangeArrowheads="1"/>
          </p:cNvPicPr>
          <p:nvPr/>
        </p:nvPicPr>
        <p:blipFill>
          <a:blip r:embed="rId5" cstate="print"/>
          <a:srcRect/>
          <a:stretch>
            <a:fillRect/>
          </a:stretch>
        </p:blipFill>
        <p:spPr bwMode="auto">
          <a:xfrm>
            <a:off x="3124200" y="2286000"/>
            <a:ext cx="1362075" cy="1362075"/>
          </a:xfrm>
          <a:prstGeom prst="rect">
            <a:avLst/>
          </a:prstGeom>
          <a:noFill/>
          <a:ln w="9525">
            <a:noFill/>
            <a:miter lim="800000"/>
            <a:headEnd/>
            <a:tailEnd/>
          </a:ln>
          <a:effectLst/>
        </p:spPr>
      </p:pic>
      <p:pic>
        <p:nvPicPr>
          <p:cNvPr id="382981" name="Picture 5"/>
          <p:cNvPicPr>
            <a:picLocks noChangeAspect="1" noChangeArrowheads="1"/>
          </p:cNvPicPr>
          <p:nvPr/>
        </p:nvPicPr>
        <p:blipFill>
          <a:blip r:embed="rId6" cstate="print"/>
          <a:srcRect/>
          <a:stretch>
            <a:fillRect/>
          </a:stretch>
        </p:blipFill>
        <p:spPr bwMode="auto">
          <a:xfrm>
            <a:off x="4572000" y="838200"/>
            <a:ext cx="1362075" cy="1362075"/>
          </a:xfrm>
          <a:prstGeom prst="rect">
            <a:avLst/>
          </a:prstGeom>
          <a:noFill/>
          <a:ln w="9525">
            <a:noFill/>
            <a:miter lim="800000"/>
            <a:headEnd/>
            <a:tailEnd/>
          </a:ln>
          <a:effectLst/>
        </p:spPr>
      </p:pic>
      <p:pic>
        <p:nvPicPr>
          <p:cNvPr id="382982" name="Picture 6"/>
          <p:cNvPicPr>
            <a:picLocks noChangeAspect="1" noChangeArrowheads="1"/>
          </p:cNvPicPr>
          <p:nvPr/>
        </p:nvPicPr>
        <p:blipFill>
          <a:blip r:embed="rId7" cstate="print"/>
          <a:srcRect/>
          <a:stretch>
            <a:fillRect/>
          </a:stretch>
        </p:blipFill>
        <p:spPr bwMode="auto">
          <a:xfrm>
            <a:off x="3124200" y="838200"/>
            <a:ext cx="1362075" cy="1362075"/>
          </a:xfrm>
          <a:prstGeom prst="rect">
            <a:avLst/>
          </a:prstGeom>
          <a:noFill/>
          <a:ln w="9525">
            <a:noFill/>
            <a:miter lim="800000"/>
            <a:headEnd/>
            <a:tailEnd/>
          </a:ln>
          <a:effectLst/>
        </p:spPr>
      </p:pic>
      <p:pic>
        <p:nvPicPr>
          <p:cNvPr id="382983" name="Picture 7"/>
          <p:cNvPicPr>
            <a:picLocks noChangeAspect="1" noChangeArrowheads="1"/>
          </p:cNvPicPr>
          <p:nvPr/>
        </p:nvPicPr>
        <p:blipFill>
          <a:blip r:embed="rId8" cstate="print"/>
          <a:srcRect/>
          <a:stretch>
            <a:fillRect/>
          </a:stretch>
        </p:blipFill>
        <p:spPr bwMode="auto">
          <a:xfrm>
            <a:off x="7467600" y="838200"/>
            <a:ext cx="1362075" cy="1362075"/>
          </a:xfrm>
          <a:prstGeom prst="rect">
            <a:avLst/>
          </a:prstGeom>
          <a:noFill/>
          <a:ln w="9525">
            <a:noFill/>
            <a:miter lim="800000"/>
            <a:headEnd/>
            <a:tailEnd/>
          </a:ln>
          <a:effectLst/>
        </p:spPr>
      </p:pic>
      <p:pic>
        <p:nvPicPr>
          <p:cNvPr id="382984" name="Picture 8"/>
          <p:cNvPicPr>
            <a:picLocks noChangeAspect="1" noChangeArrowheads="1"/>
          </p:cNvPicPr>
          <p:nvPr/>
        </p:nvPicPr>
        <p:blipFill>
          <a:blip r:embed="rId9" cstate="print"/>
          <a:srcRect/>
          <a:stretch>
            <a:fillRect/>
          </a:stretch>
        </p:blipFill>
        <p:spPr bwMode="auto">
          <a:xfrm>
            <a:off x="228600" y="2286000"/>
            <a:ext cx="1362075" cy="1362075"/>
          </a:xfrm>
          <a:prstGeom prst="rect">
            <a:avLst/>
          </a:prstGeom>
          <a:noFill/>
          <a:ln w="9525">
            <a:noFill/>
            <a:miter lim="800000"/>
            <a:headEnd/>
            <a:tailEnd/>
          </a:ln>
          <a:effectLst/>
        </p:spPr>
      </p:pic>
      <p:pic>
        <p:nvPicPr>
          <p:cNvPr id="382985" name="Picture 9"/>
          <p:cNvPicPr>
            <a:picLocks noChangeAspect="1" noChangeArrowheads="1"/>
          </p:cNvPicPr>
          <p:nvPr/>
        </p:nvPicPr>
        <p:blipFill>
          <a:blip r:embed="rId10" cstate="print"/>
          <a:srcRect/>
          <a:stretch>
            <a:fillRect/>
          </a:stretch>
        </p:blipFill>
        <p:spPr bwMode="auto">
          <a:xfrm>
            <a:off x="6019800" y="838200"/>
            <a:ext cx="1362075" cy="1362075"/>
          </a:xfrm>
          <a:prstGeom prst="rect">
            <a:avLst/>
          </a:prstGeom>
          <a:noFill/>
          <a:ln w="9525">
            <a:noFill/>
            <a:miter lim="800000"/>
            <a:headEnd/>
            <a:tailEnd/>
          </a:ln>
          <a:effectLst/>
        </p:spPr>
      </p:pic>
      <p:pic>
        <p:nvPicPr>
          <p:cNvPr id="382986" name="Picture 10"/>
          <p:cNvPicPr>
            <a:picLocks noChangeAspect="1" noChangeArrowheads="1"/>
          </p:cNvPicPr>
          <p:nvPr/>
        </p:nvPicPr>
        <p:blipFill>
          <a:blip r:embed="rId11" cstate="print"/>
          <a:srcRect/>
          <a:stretch>
            <a:fillRect/>
          </a:stretch>
        </p:blipFill>
        <p:spPr bwMode="auto">
          <a:xfrm>
            <a:off x="4572000" y="2286000"/>
            <a:ext cx="1362075" cy="1362075"/>
          </a:xfrm>
          <a:prstGeom prst="rect">
            <a:avLst/>
          </a:prstGeom>
          <a:noFill/>
          <a:ln w="9525">
            <a:noFill/>
            <a:miter lim="800000"/>
            <a:headEnd/>
            <a:tailEnd/>
          </a:ln>
          <a:effectLst/>
        </p:spPr>
      </p:pic>
      <p:pic>
        <p:nvPicPr>
          <p:cNvPr id="382987" name="Picture 11"/>
          <p:cNvPicPr>
            <a:picLocks noChangeAspect="1" noChangeArrowheads="1"/>
          </p:cNvPicPr>
          <p:nvPr/>
        </p:nvPicPr>
        <p:blipFill>
          <a:blip r:embed="rId12" cstate="print"/>
          <a:srcRect/>
          <a:stretch>
            <a:fillRect/>
          </a:stretch>
        </p:blipFill>
        <p:spPr bwMode="auto">
          <a:xfrm>
            <a:off x="228600" y="838200"/>
            <a:ext cx="1362075" cy="1362075"/>
          </a:xfrm>
          <a:prstGeom prst="rect">
            <a:avLst/>
          </a:prstGeom>
          <a:noFill/>
          <a:ln w="9525">
            <a:noFill/>
            <a:miter lim="800000"/>
            <a:headEnd/>
            <a:tailEnd/>
          </a:ln>
          <a:effectLst/>
        </p:spPr>
      </p:pic>
      <p:pic>
        <p:nvPicPr>
          <p:cNvPr id="382988" name="Picture 12"/>
          <p:cNvPicPr>
            <a:picLocks noChangeAspect="1" noChangeArrowheads="1"/>
          </p:cNvPicPr>
          <p:nvPr/>
        </p:nvPicPr>
        <p:blipFill>
          <a:blip r:embed="rId13" cstate="print"/>
          <a:srcRect/>
          <a:stretch>
            <a:fillRect/>
          </a:stretch>
        </p:blipFill>
        <p:spPr bwMode="auto">
          <a:xfrm>
            <a:off x="7467600" y="2286000"/>
            <a:ext cx="1362075" cy="1362075"/>
          </a:xfrm>
          <a:prstGeom prst="rect">
            <a:avLst/>
          </a:prstGeom>
          <a:noFill/>
          <a:ln w="9525">
            <a:noFill/>
            <a:miter lim="800000"/>
            <a:headEnd/>
            <a:tailEnd/>
          </a:ln>
          <a:effectLst/>
        </p:spPr>
      </p:pic>
      <p:pic>
        <p:nvPicPr>
          <p:cNvPr id="382989" name="Picture 13"/>
          <p:cNvPicPr>
            <a:picLocks noChangeAspect="1" noChangeArrowheads="1"/>
          </p:cNvPicPr>
          <p:nvPr/>
        </p:nvPicPr>
        <p:blipFill>
          <a:blip r:embed="rId10" cstate="print"/>
          <a:srcRect/>
          <a:stretch>
            <a:fillRect/>
          </a:stretch>
        </p:blipFill>
        <p:spPr bwMode="auto">
          <a:xfrm>
            <a:off x="1676400" y="2286000"/>
            <a:ext cx="1362075" cy="1362075"/>
          </a:xfrm>
          <a:prstGeom prst="rect">
            <a:avLst/>
          </a:prstGeom>
          <a:noFill/>
          <a:ln w="9525">
            <a:noFill/>
            <a:miter lim="800000"/>
            <a:headEnd/>
            <a:tailEnd/>
          </a:ln>
          <a:effectLst/>
        </p:spPr>
      </p:pic>
      <p:grpSp>
        <p:nvGrpSpPr>
          <p:cNvPr id="382990" name="Group 14"/>
          <p:cNvGrpSpPr>
            <a:grpSpLocks/>
          </p:cNvGrpSpPr>
          <p:nvPr/>
        </p:nvGrpSpPr>
        <p:grpSpPr bwMode="auto">
          <a:xfrm>
            <a:off x="219075" y="838200"/>
            <a:ext cx="8620125" cy="2819400"/>
            <a:chOff x="138" y="528"/>
            <a:chExt cx="5430" cy="1776"/>
          </a:xfrm>
        </p:grpSpPr>
        <p:sp>
          <p:nvSpPr>
            <p:cNvPr id="382991" name="Rectangle 15"/>
            <p:cNvSpPr>
              <a:spLocks noChangeArrowheads="1"/>
            </p:cNvSpPr>
            <p:nvPr/>
          </p:nvSpPr>
          <p:spPr bwMode="auto">
            <a:xfrm>
              <a:off x="1056" y="1440"/>
              <a:ext cx="864" cy="858"/>
            </a:xfrm>
            <a:prstGeom prst="rect">
              <a:avLst/>
            </a:prstGeom>
            <a:noFill/>
            <a:ln w="25400">
              <a:solidFill>
                <a:srgbClr val="FF0000"/>
              </a:solidFill>
              <a:miter lim="800000"/>
              <a:headEnd/>
              <a:tailEnd/>
            </a:ln>
            <a:effectLst/>
          </p:spPr>
          <p:txBody>
            <a:bodyPr wrap="none" anchor="ctr"/>
            <a:lstStyle/>
            <a:p>
              <a:endParaRPr lang="en-US"/>
            </a:p>
          </p:txBody>
        </p:sp>
        <p:sp>
          <p:nvSpPr>
            <p:cNvPr id="382992" name="Rectangle 16"/>
            <p:cNvSpPr>
              <a:spLocks noChangeArrowheads="1"/>
            </p:cNvSpPr>
            <p:nvPr/>
          </p:nvSpPr>
          <p:spPr bwMode="auto">
            <a:xfrm>
              <a:off x="144" y="1446"/>
              <a:ext cx="864" cy="858"/>
            </a:xfrm>
            <a:prstGeom prst="rect">
              <a:avLst/>
            </a:prstGeom>
            <a:noFill/>
            <a:ln w="25400">
              <a:solidFill>
                <a:srgbClr val="00FF00"/>
              </a:solidFill>
              <a:miter lim="800000"/>
              <a:headEnd/>
              <a:tailEnd/>
            </a:ln>
            <a:effectLst/>
          </p:spPr>
          <p:txBody>
            <a:bodyPr wrap="none" anchor="ctr"/>
            <a:lstStyle/>
            <a:p>
              <a:endParaRPr lang="en-US"/>
            </a:p>
          </p:txBody>
        </p:sp>
        <p:sp>
          <p:nvSpPr>
            <p:cNvPr id="382993" name="Rectangle 17"/>
            <p:cNvSpPr>
              <a:spLocks noChangeArrowheads="1"/>
            </p:cNvSpPr>
            <p:nvPr/>
          </p:nvSpPr>
          <p:spPr bwMode="auto">
            <a:xfrm>
              <a:off x="3792" y="528"/>
              <a:ext cx="864" cy="858"/>
            </a:xfrm>
            <a:prstGeom prst="rect">
              <a:avLst/>
            </a:prstGeom>
            <a:noFill/>
            <a:ln w="25400">
              <a:solidFill>
                <a:srgbClr val="FF0000"/>
              </a:solidFill>
              <a:miter lim="800000"/>
              <a:headEnd/>
              <a:tailEnd/>
            </a:ln>
            <a:effectLst/>
          </p:spPr>
          <p:txBody>
            <a:bodyPr wrap="none" anchor="ctr"/>
            <a:lstStyle/>
            <a:p>
              <a:endParaRPr lang="en-US"/>
            </a:p>
          </p:txBody>
        </p:sp>
        <p:sp>
          <p:nvSpPr>
            <p:cNvPr id="382994" name="Rectangle 18"/>
            <p:cNvSpPr>
              <a:spLocks noChangeArrowheads="1"/>
            </p:cNvSpPr>
            <p:nvPr/>
          </p:nvSpPr>
          <p:spPr bwMode="auto">
            <a:xfrm>
              <a:off x="2880" y="1440"/>
              <a:ext cx="864" cy="858"/>
            </a:xfrm>
            <a:prstGeom prst="rect">
              <a:avLst/>
            </a:prstGeom>
            <a:noFill/>
            <a:ln w="25400">
              <a:solidFill>
                <a:srgbClr val="FF0000"/>
              </a:solidFill>
              <a:miter lim="800000"/>
              <a:headEnd/>
              <a:tailEnd/>
            </a:ln>
            <a:effectLst/>
          </p:spPr>
          <p:txBody>
            <a:bodyPr wrap="none" anchor="ctr"/>
            <a:lstStyle/>
            <a:p>
              <a:endParaRPr lang="en-US"/>
            </a:p>
          </p:txBody>
        </p:sp>
        <p:sp>
          <p:nvSpPr>
            <p:cNvPr id="382995" name="Rectangle 19"/>
            <p:cNvSpPr>
              <a:spLocks noChangeArrowheads="1"/>
            </p:cNvSpPr>
            <p:nvPr/>
          </p:nvSpPr>
          <p:spPr bwMode="auto">
            <a:xfrm>
              <a:off x="138" y="528"/>
              <a:ext cx="864" cy="858"/>
            </a:xfrm>
            <a:prstGeom prst="rect">
              <a:avLst/>
            </a:prstGeom>
            <a:noFill/>
            <a:ln w="25400">
              <a:solidFill>
                <a:srgbClr val="FF0000"/>
              </a:solidFill>
              <a:miter lim="800000"/>
              <a:headEnd/>
              <a:tailEnd/>
            </a:ln>
            <a:effectLst/>
          </p:spPr>
          <p:txBody>
            <a:bodyPr wrap="none" anchor="ctr"/>
            <a:lstStyle/>
            <a:p>
              <a:endParaRPr lang="en-US"/>
            </a:p>
          </p:txBody>
        </p:sp>
        <p:sp>
          <p:nvSpPr>
            <p:cNvPr id="382996" name="Rectangle 20"/>
            <p:cNvSpPr>
              <a:spLocks noChangeArrowheads="1"/>
            </p:cNvSpPr>
            <p:nvPr/>
          </p:nvSpPr>
          <p:spPr bwMode="auto">
            <a:xfrm>
              <a:off x="4704" y="1440"/>
              <a:ext cx="864" cy="858"/>
            </a:xfrm>
            <a:prstGeom prst="rect">
              <a:avLst/>
            </a:prstGeom>
            <a:noFill/>
            <a:ln w="25400">
              <a:solidFill>
                <a:srgbClr val="FF0000"/>
              </a:solidFill>
              <a:miter lim="800000"/>
              <a:headEnd/>
              <a:tailEnd/>
            </a:ln>
            <a:effectLst/>
          </p:spPr>
          <p:txBody>
            <a:bodyPr wrap="none" anchor="ctr"/>
            <a:lstStyle/>
            <a:p>
              <a:endParaRPr lang="en-US"/>
            </a:p>
          </p:txBody>
        </p:sp>
        <p:sp>
          <p:nvSpPr>
            <p:cNvPr id="382997" name="Rectangle 21"/>
            <p:cNvSpPr>
              <a:spLocks noChangeArrowheads="1"/>
            </p:cNvSpPr>
            <p:nvPr/>
          </p:nvSpPr>
          <p:spPr bwMode="auto">
            <a:xfrm>
              <a:off x="3792" y="1440"/>
              <a:ext cx="864" cy="858"/>
            </a:xfrm>
            <a:prstGeom prst="rect">
              <a:avLst/>
            </a:prstGeom>
            <a:noFill/>
            <a:ln w="25400">
              <a:solidFill>
                <a:srgbClr val="00FF00"/>
              </a:solidFill>
              <a:miter lim="800000"/>
              <a:headEnd/>
              <a:tailEnd/>
            </a:ln>
            <a:effectLst/>
          </p:spPr>
          <p:txBody>
            <a:bodyPr wrap="none" anchor="ctr"/>
            <a:lstStyle/>
            <a:p>
              <a:endParaRPr lang="en-US"/>
            </a:p>
          </p:txBody>
        </p:sp>
        <p:sp>
          <p:nvSpPr>
            <p:cNvPr id="382998" name="Rectangle 22"/>
            <p:cNvSpPr>
              <a:spLocks noChangeArrowheads="1"/>
            </p:cNvSpPr>
            <p:nvPr/>
          </p:nvSpPr>
          <p:spPr bwMode="auto">
            <a:xfrm>
              <a:off x="1056" y="528"/>
              <a:ext cx="864" cy="858"/>
            </a:xfrm>
            <a:prstGeom prst="rect">
              <a:avLst/>
            </a:prstGeom>
            <a:noFill/>
            <a:ln w="25400">
              <a:solidFill>
                <a:srgbClr val="00FF00"/>
              </a:solidFill>
              <a:miter lim="800000"/>
              <a:headEnd/>
              <a:tailEnd/>
            </a:ln>
            <a:effectLst/>
          </p:spPr>
          <p:txBody>
            <a:bodyPr wrap="none" anchor="ctr"/>
            <a:lstStyle/>
            <a:p>
              <a:endParaRPr lang="en-US"/>
            </a:p>
          </p:txBody>
        </p:sp>
        <p:sp>
          <p:nvSpPr>
            <p:cNvPr id="382999" name="Rectangle 23"/>
            <p:cNvSpPr>
              <a:spLocks noChangeArrowheads="1"/>
            </p:cNvSpPr>
            <p:nvPr/>
          </p:nvSpPr>
          <p:spPr bwMode="auto">
            <a:xfrm>
              <a:off x="1968" y="528"/>
              <a:ext cx="864" cy="858"/>
            </a:xfrm>
            <a:prstGeom prst="rect">
              <a:avLst/>
            </a:prstGeom>
            <a:noFill/>
            <a:ln w="25400">
              <a:solidFill>
                <a:srgbClr val="00FF00"/>
              </a:solidFill>
              <a:miter lim="800000"/>
              <a:headEnd/>
              <a:tailEnd/>
            </a:ln>
            <a:effectLst/>
          </p:spPr>
          <p:txBody>
            <a:bodyPr wrap="none" anchor="ctr"/>
            <a:lstStyle/>
            <a:p>
              <a:endParaRPr lang="en-US"/>
            </a:p>
          </p:txBody>
        </p:sp>
        <p:sp>
          <p:nvSpPr>
            <p:cNvPr id="383000" name="Rectangle 24"/>
            <p:cNvSpPr>
              <a:spLocks noChangeArrowheads="1"/>
            </p:cNvSpPr>
            <p:nvPr/>
          </p:nvSpPr>
          <p:spPr bwMode="auto">
            <a:xfrm>
              <a:off x="2880" y="528"/>
              <a:ext cx="864" cy="858"/>
            </a:xfrm>
            <a:prstGeom prst="rect">
              <a:avLst/>
            </a:prstGeom>
            <a:noFill/>
            <a:ln w="25400">
              <a:solidFill>
                <a:srgbClr val="00FF00"/>
              </a:solidFill>
              <a:miter lim="800000"/>
              <a:headEnd/>
              <a:tailEnd/>
            </a:ln>
            <a:effectLst/>
          </p:spPr>
          <p:txBody>
            <a:bodyPr wrap="none" anchor="ctr"/>
            <a:lstStyle/>
            <a:p>
              <a:endParaRPr lang="en-US"/>
            </a:p>
          </p:txBody>
        </p:sp>
        <p:sp>
          <p:nvSpPr>
            <p:cNvPr id="383001" name="Rectangle 25"/>
            <p:cNvSpPr>
              <a:spLocks noChangeArrowheads="1"/>
            </p:cNvSpPr>
            <p:nvPr/>
          </p:nvSpPr>
          <p:spPr bwMode="auto">
            <a:xfrm>
              <a:off x="1968" y="1446"/>
              <a:ext cx="864" cy="858"/>
            </a:xfrm>
            <a:prstGeom prst="rect">
              <a:avLst/>
            </a:prstGeom>
            <a:noFill/>
            <a:ln w="25400">
              <a:solidFill>
                <a:srgbClr val="00FF00"/>
              </a:solidFill>
              <a:miter lim="800000"/>
              <a:headEnd/>
              <a:tailEnd/>
            </a:ln>
            <a:effectLst/>
          </p:spPr>
          <p:txBody>
            <a:bodyPr wrap="none" anchor="ctr"/>
            <a:lstStyle/>
            <a:p>
              <a:endParaRPr lang="en-US"/>
            </a:p>
          </p:txBody>
        </p:sp>
        <p:sp>
          <p:nvSpPr>
            <p:cNvPr id="383002" name="Rectangle 26"/>
            <p:cNvSpPr>
              <a:spLocks noChangeArrowheads="1"/>
            </p:cNvSpPr>
            <p:nvPr/>
          </p:nvSpPr>
          <p:spPr bwMode="auto">
            <a:xfrm>
              <a:off x="4704" y="534"/>
              <a:ext cx="864" cy="858"/>
            </a:xfrm>
            <a:prstGeom prst="rect">
              <a:avLst/>
            </a:prstGeom>
            <a:noFill/>
            <a:ln w="25400">
              <a:solidFill>
                <a:srgbClr val="00FF00"/>
              </a:solidFill>
              <a:miter lim="800000"/>
              <a:headEnd/>
              <a:tailEnd/>
            </a:ln>
            <a:effectLst/>
          </p:spPr>
          <p:txBody>
            <a:bodyPr wrap="none" anchor="ctr"/>
            <a:lstStyle/>
            <a:p>
              <a:endParaRPr lang="en-US"/>
            </a:p>
          </p:txBody>
        </p:sp>
      </p:grpSp>
      <p:grpSp>
        <p:nvGrpSpPr>
          <p:cNvPr id="383003" name="Group 27"/>
          <p:cNvGrpSpPr>
            <a:grpSpLocks/>
          </p:cNvGrpSpPr>
          <p:nvPr/>
        </p:nvGrpSpPr>
        <p:grpSpPr bwMode="auto">
          <a:xfrm>
            <a:off x="1219200" y="1752600"/>
            <a:ext cx="7620000" cy="1905000"/>
            <a:chOff x="768" y="1104"/>
            <a:chExt cx="4800" cy="1200"/>
          </a:xfrm>
        </p:grpSpPr>
        <p:sp>
          <p:nvSpPr>
            <p:cNvPr id="383004" name="Text Box 28"/>
            <p:cNvSpPr txBox="1">
              <a:spLocks noChangeArrowheads="1"/>
            </p:cNvSpPr>
            <p:nvPr/>
          </p:nvSpPr>
          <p:spPr bwMode="auto">
            <a:xfrm>
              <a:off x="768" y="2016"/>
              <a:ext cx="230" cy="288"/>
            </a:xfrm>
            <a:prstGeom prst="rect">
              <a:avLst/>
            </a:prstGeom>
            <a:noFill/>
            <a:ln w="9525">
              <a:noFill/>
              <a:miter lim="800000"/>
              <a:headEnd/>
              <a:tailEnd/>
            </a:ln>
            <a:effectLst/>
          </p:spPr>
          <p:txBody>
            <a:bodyPr wrap="none">
              <a:spAutoFit/>
            </a:bodyPr>
            <a:lstStyle/>
            <a:p>
              <a:pPr>
                <a:spcBef>
                  <a:spcPct val="0"/>
                </a:spcBef>
                <a:buFontTx/>
                <a:buNone/>
              </a:pPr>
              <a:r>
                <a:rPr lang="en-US" b="1">
                  <a:solidFill>
                    <a:srgbClr val="66FF33"/>
                  </a:solidFill>
                  <a:effectLst>
                    <a:outerShdw blurRad="38100" dist="38100" dir="2700000" algn="tl">
                      <a:srgbClr val="C0C0C0"/>
                    </a:outerShdw>
                  </a:effectLst>
                  <a:latin typeface="Arial Narrow" pitchFamily="34" charset="0"/>
                </a:rPr>
                <a:t>N</a:t>
              </a:r>
            </a:p>
          </p:txBody>
        </p:sp>
        <p:sp>
          <p:nvSpPr>
            <p:cNvPr id="383005" name="Text Box 29"/>
            <p:cNvSpPr txBox="1">
              <a:spLocks noChangeArrowheads="1"/>
            </p:cNvSpPr>
            <p:nvPr/>
          </p:nvSpPr>
          <p:spPr bwMode="auto">
            <a:xfrm>
              <a:off x="2592" y="2016"/>
              <a:ext cx="221" cy="288"/>
            </a:xfrm>
            <a:prstGeom prst="rect">
              <a:avLst/>
            </a:prstGeom>
            <a:noFill/>
            <a:ln w="9525">
              <a:noFill/>
              <a:miter lim="800000"/>
              <a:headEnd/>
              <a:tailEnd/>
            </a:ln>
            <a:effectLst/>
          </p:spPr>
          <p:txBody>
            <a:bodyPr wrap="none">
              <a:spAutoFit/>
            </a:bodyPr>
            <a:lstStyle/>
            <a:p>
              <a:pPr>
                <a:spcBef>
                  <a:spcPct val="0"/>
                </a:spcBef>
                <a:buFontTx/>
                <a:buNone/>
              </a:pPr>
              <a:r>
                <a:rPr lang="en-US" b="1">
                  <a:solidFill>
                    <a:srgbClr val="FF3300"/>
                  </a:solidFill>
                  <a:effectLst>
                    <a:outerShdw blurRad="38100" dist="38100" dir="2700000" algn="tl">
                      <a:srgbClr val="C0C0C0"/>
                    </a:outerShdw>
                  </a:effectLst>
                  <a:latin typeface="Arial Narrow" pitchFamily="34" charset="0"/>
                </a:rPr>
                <a:t>P</a:t>
              </a:r>
            </a:p>
          </p:txBody>
        </p:sp>
        <p:sp>
          <p:nvSpPr>
            <p:cNvPr id="383006" name="Text Box 30"/>
            <p:cNvSpPr txBox="1">
              <a:spLocks noChangeArrowheads="1"/>
            </p:cNvSpPr>
            <p:nvPr/>
          </p:nvSpPr>
          <p:spPr bwMode="auto">
            <a:xfrm>
              <a:off x="1680" y="2016"/>
              <a:ext cx="230" cy="288"/>
            </a:xfrm>
            <a:prstGeom prst="rect">
              <a:avLst/>
            </a:prstGeom>
            <a:noFill/>
            <a:ln w="9525">
              <a:noFill/>
              <a:miter lim="800000"/>
              <a:headEnd/>
              <a:tailEnd/>
            </a:ln>
            <a:effectLst/>
          </p:spPr>
          <p:txBody>
            <a:bodyPr wrap="none">
              <a:spAutoFit/>
            </a:bodyPr>
            <a:lstStyle/>
            <a:p>
              <a:pPr>
                <a:spcBef>
                  <a:spcPct val="0"/>
                </a:spcBef>
                <a:buFontTx/>
                <a:buNone/>
              </a:pPr>
              <a:r>
                <a:rPr lang="en-US" b="1">
                  <a:solidFill>
                    <a:srgbClr val="66FF33"/>
                  </a:solidFill>
                  <a:effectLst>
                    <a:outerShdw blurRad="38100" dist="38100" dir="2700000" algn="tl">
                      <a:srgbClr val="C0C0C0"/>
                    </a:outerShdw>
                  </a:effectLst>
                  <a:latin typeface="Arial Narrow" pitchFamily="34" charset="0"/>
                </a:rPr>
                <a:t>N</a:t>
              </a:r>
            </a:p>
          </p:txBody>
        </p:sp>
        <p:sp>
          <p:nvSpPr>
            <p:cNvPr id="383007" name="Text Box 31"/>
            <p:cNvSpPr txBox="1">
              <a:spLocks noChangeArrowheads="1"/>
            </p:cNvSpPr>
            <p:nvPr/>
          </p:nvSpPr>
          <p:spPr bwMode="auto">
            <a:xfrm>
              <a:off x="1690" y="1104"/>
              <a:ext cx="230" cy="288"/>
            </a:xfrm>
            <a:prstGeom prst="rect">
              <a:avLst/>
            </a:prstGeom>
            <a:noFill/>
            <a:ln w="9525">
              <a:noFill/>
              <a:miter lim="800000"/>
              <a:headEnd/>
              <a:tailEnd/>
            </a:ln>
            <a:effectLst/>
          </p:spPr>
          <p:txBody>
            <a:bodyPr wrap="none">
              <a:spAutoFit/>
            </a:bodyPr>
            <a:lstStyle/>
            <a:p>
              <a:pPr>
                <a:spcBef>
                  <a:spcPct val="0"/>
                </a:spcBef>
                <a:buFontTx/>
                <a:buNone/>
              </a:pPr>
              <a:r>
                <a:rPr lang="en-US" b="1">
                  <a:solidFill>
                    <a:srgbClr val="66FF33"/>
                  </a:solidFill>
                  <a:effectLst>
                    <a:outerShdw blurRad="38100" dist="38100" dir="2700000" algn="tl">
                      <a:srgbClr val="C0C0C0"/>
                    </a:outerShdw>
                  </a:effectLst>
                  <a:latin typeface="Arial Narrow" pitchFamily="34" charset="0"/>
                </a:rPr>
                <a:t>N</a:t>
              </a:r>
            </a:p>
          </p:txBody>
        </p:sp>
        <p:sp>
          <p:nvSpPr>
            <p:cNvPr id="383008" name="Text Box 32"/>
            <p:cNvSpPr txBox="1">
              <a:spLocks noChangeArrowheads="1"/>
            </p:cNvSpPr>
            <p:nvPr/>
          </p:nvSpPr>
          <p:spPr bwMode="auto">
            <a:xfrm>
              <a:off x="2592" y="1104"/>
              <a:ext cx="230" cy="288"/>
            </a:xfrm>
            <a:prstGeom prst="rect">
              <a:avLst/>
            </a:prstGeom>
            <a:noFill/>
            <a:ln w="9525">
              <a:noFill/>
              <a:miter lim="800000"/>
              <a:headEnd/>
              <a:tailEnd/>
            </a:ln>
            <a:effectLst/>
          </p:spPr>
          <p:txBody>
            <a:bodyPr wrap="none">
              <a:spAutoFit/>
            </a:bodyPr>
            <a:lstStyle/>
            <a:p>
              <a:pPr>
                <a:spcBef>
                  <a:spcPct val="0"/>
                </a:spcBef>
                <a:buFontTx/>
                <a:buNone/>
              </a:pPr>
              <a:r>
                <a:rPr lang="en-US" b="1">
                  <a:solidFill>
                    <a:srgbClr val="66FF33"/>
                  </a:solidFill>
                  <a:effectLst>
                    <a:outerShdw blurRad="38100" dist="38100" dir="2700000" algn="tl">
                      <a:srgbClr val="C0C0C0"/>
                    </a:outerShdw>
                  </a:effectLst>
                  <a:latin typeface="Arial Narrow" pitchFamily="34" charset="0"/>
                </a:rPr>
                <a:t>N</a:t>
              </a:r>
            </a:p>
          </p:txBody>
        </p:sp>
        <p:sp>
          <p:nvSpPr>
            <p:cNvPr id="383009" name="Text Box 33"/>
            <p:cNvSpPr txBox="1">
              <a:spLocks noChangeArrowheads="1"/>
            </p:cNvSpPr>
            <p:nvPr/>
          </p:nvSpPr>
          <p:spPr bwMode="auto">
            <a:xfrm>
              <a:off x="4426" y="2016"/>
              <a:ext cx="230" cy="288"/>
            </a:xfrm>
            <a:prstGeom prst="rect">
              <a:avLst/>
            </a:prstGeom>
            <a:noFill/>
            <a:ln w="9525">
              <a:noFill/>
              <a:miter lim="800000"/>
              <a:headEnd/>
              <a:tailEnd/>
            </a:ln>
            <a:effectLst/>
          </p:spPr>
          <p:txBody>
            <a:bodyPr wrap="none">
              <a:spAutoFit/>
            </a:bodyPr>
            <a:lstStyle/>
            <a:p>
              <a:pPr>
                <a:spcBef>
                  <a:spcPct val="0"/>
                </a:spcBef>
                <a:buFontTx/>
                <a:buNone/>
              </a:pPr>
              <a:r>
                <a:rPr lang="en-US" b="1">
                  <a:solidFill>
                    <a:srgbClr val="66FF33"/>
                  </a:solidFill>
                  <a:effectLst>
                    <a:outerShdw blurRad="38100" dist="38100" dir="2700000" algn="tl">
                      <a:srgbClr val="C0C0C0"/>
                    </a:outerShdw>
                  </a:effectLst>
                  <a:latin typeface="Arial Narrow" pitchFamily="34" charset="0"/>
                </a:rPr>
                <a:t>N</a:t>
              </a:r>
            </a:p>
          </p:txBody>
        </p:sp>
        <p:sp>
          <p:nvSpPr>
            <p:cNvPr id="383010" name="Text Box 34"/>
            <p:cNvSpPr txBox="1">
              <a:spLocks noChangeArrowheads="1"/>
            </p:cNvSpPr>
            <p:nvPr/>
          </p:nvSpPr>
          <p:spPr bwMode="auto">
            <a:xfrm>
              <a:off x="3514" y="2016"/>
              <a:ext cx="230" cy="288"/>
            </a:xfrm>
            <a:prstGeom prst="rect">
              <a:avLst/>
            </a:prstGeom>
            <a:noFill/>
            <a:ln w="9525">
              <a:noFill/>
              <a:miter lim="800000"/>
              <a:headEnd/>
              <a:tailEnd/>
            </a:ln>
            <a:effectLst/>
          </p:spPr>
          <p:txBody>
            <a:bodyPr wrap="none">
              <a:spAutoFit/>
            </a:bodyPr>
            <a:lstStyle/>
            <a:p>
              <a:pPr>
                <a:spcBef>
                  <a:spcPct val="0"/>
                </a:spcBef>
                <a:buFontTx/>
                <a:buNone/>
              </a:pPr>
              <a:r>
                <a:rPr lang="en-US" b="1">
                  <a:solidFill>
                    <a:srgbClr val="66FF33"/>
                  </a:solidFill>
                  <a:effectLst>
                    <a:outerShdw blurRad="38100" dist="38100" dir="2700000" algn="tl">
                      <a:srgbClr val="C0C0C0"/>
                    </a:outerShdw>
                  </a:effectLst>
                  <a:latin typeface="Arial Narrow" pitchFamily="34" charset="0"/>
                </a:rPr>
                <a:t>N</a:t>
              </a:r>
            </a:p>
          </p:txBody>
        </p:sp>
        <p:sp>
          <p:nvSpPr>
            <p:cNvPr id="383011" name="Text Box 35"/>
            <p:cNvSpPr txBox="1">
              <a:spLocks noChangeArrowheads="1"/>
            </p:cNvSpPr>
            <p:nvPr/>
          </p:nvSpPr>
          <p:spPr bwMode="auto">
            <a:xfrm>
              <a:off x="787" y="1104"/>
              <a:ext cx="221" cy="288"/>
            </a:xfrm>
            <a:prstGeom prst="rect">
              <a:avLst/>
            </a:prstGeom>
            <a:noFill/>
            <a:ln w="9525">
              <a:noFill/>
              <a:miter lim="800000"/>
              <a:headEnd/>
              <a:tailEnd/>
            </a:ln>
            <a:effectLst/>
          </p:spPr>
          <p:txBody>
            <a:bodyPr wrap="none">
              <a:spAutoFit/>
            </a:bodyPr>
            <a:lstStyle/>
            <a:p>
              <a:pPr>
                <a:spcBef>
                  <a:spcPct val="0"/>
                </a:spcBef>
                <a:buFontTx/>
                <a:buNone/>
              </a:pPr>
              <a:r>
                <a:rPr lang="en-US" b="1">
                  <a:solidFill>
                    <a:srgbClr val="FF3300"/>
                  </a:solidFill>
                  <a:effectLst>
                    <a:outerShdw blurRad="38100" dist="38100" dir="2700000" algn="tl">
                      <a:srgbClr val="C0C0C0"/>
                    </a:outerShdw>
                  </a:effectLst>
                  <a:latin typeface="Arial Narrow" pitchFamily="34" charset="0"/>
                </a:rPr>
                <a:t>P</a:t>
              </a:r>
            </a:p>
          </p:txBody>
        </p:sp>
        <p:sp>
          <p:nvSpPr>
            <p:cNvPr id="383012" name="Text Box 36"/>
            <p:cNvSpPr txBox="1">
              <a:spLocks noChangeArrowheads="1"/>
            </p:cNvSpPr>
            <p:nvPr/>
          </p:nvSpPr>
          <p:spPr bwMode="auto">
            <a:xfrm>
              <a:off x="3504" y="1104"/>
              <a:ext cx="221" cy="288"/>
            </a:xfrm>
            <a:prstGeom prst="rect">
              <a:avLst/>
            </a:prstGeom>
            <a:noFill/>
            <a:ln w="9525">
              <a:noFill/>
              <a:miter lim="800000"/>
              <a:headEnd/>
              <a:tailEnd/>
            </a:ln>
            <a:effectLst/>
          </p:spPr>
          <p:txBody>
            <a:bodyPr wrap="none">
              <a:spAutoFit/>
            </a:bodyPr>
            <a:lstStyle/>
            <a:p>
              <a:pPr>
                <a:spcBef>
                  <a:spcPct val="0"/>
                </a:spcBef>
                <a:buFontTx/>
                <a:buNone/>
              </a:pPr>
              <a:r>
                <a:rPr lang="en-US" b="1">
                  <a:solidFill>
                    <a:srgbClr val="FF3300"/>
                  </a:solidFill>
                  <a:effectLst>
                    <a:outerShdw blurRad="38100" dist="38100" dir="2700000" algn="tl">
                      <a:srgbClr val="C0C0C0"/>
                    </a:outerShdw>
                  </a:effectLst>
                  <a:latin typeface="Arial Narrow" pitchFamily="34" charset="0"/>
                </a:rPr>
                <a:t>P</a:t>
              </a:r>
            </a:p>
          </p:txBody>
        </p:sp>
        <p:sp>
          <p:nvSpPr>
            <p:cNvPr id="383013" name="Text Box 37"/>
            <p:cNvSpPr txBox="1">
              <a:spLocks noChangeArrowheads="1"/>
            </p:cNvSpPr>
            <p:nvPr/>
          </p:nvSpPr>
          <p:spPr bwMode="auto">
            <a:xfrm>
              <a:off x="5347" y="2016"/>
              <a:ext cx="221" cy="288"/>
            </a:xfrm>
            <a:prstGeom prst="rect">
              <a:avLst/>
            </a:prstGeom>
            <a:noFill/>
            <a:ln w="9525">
              <a:noFill/>
              <a:miter lim="800000"/>
              <a:headEnd/>
              <a:tailEnd/>
            </a:ln>
            <a:effectLst/>
          </p:spPr>
          <p:txBody>
            <a:bodyPr wrap="none">
              <a:spAutoFit/>
            </a:bodyPr>
            <a:lstStyle/>
            <a:p>
              <a:pPr>
                <a:spcBef>
                  <a:spcPct val="0"/>
                </a:spcBef>
                <a:buFontTx/>
                <a:buNone/>
              </a:pPr>
              <a:r>
                <a:rPr lang="en-US" b="1">
                  <a:solidFill>
                    <a:srgbClr val="FF3300"/>
                  </a:solidFill>
                  <a:effectLst>
                    <a:outerShdw blurRad="38100" dist="38100" dir="2700000" algn="tl">
                      <a:srgbClr val="C0C0C0"/>
                    </a:outerShdw>
                  </a:effectLst>
                  <a:latin typeface="Arial Narrow" pitchFamily="34" charset="0"/>
                </a:rPr>
                <a:t>P</a:t>
              </a:r>
            </a:p>
          </p:txBody>
        </p:sp>
        <p:sp>
          <p:nvSpPr>
            <p:cNvPr id="383014" name="Text Box 38"/>
            <p:cNvSpPr txBox="1">
              <a:spLocks noChangeArrowheads="1"/>
            </p:cNvSpPr>
            <p:nvPr/>
          </p:nvSpPr>
          <p:spPr bwMode="auto">
            <a:xfrm>
              <a:off x="5347" y="1104"/>
              <a:ext cx="221" cy="288"/>
            </a:xfrm>
            <a:prstGeom prst="rect">
              <a:avLst/>
            </a:prstGeom>
            <a:noFill/>
            <a:ln w="9525">
              <a:noFill/>
              <a:miter lim="800000"/>
              <a:headEnd/>
              <a:tailEnd/>
            </a:ln>
            <a:effectLst/>
          </p:spPr>
          <p:txBody>
            <a:bodyPr wrap="none">
              <a:spAutoFit/>
            </a:bodyPr>
            <a:lstStyle/>
            <a:p>
              <a:pPr>
                <a:spcBef>
                  <a:spcPct val="0"/>
                </a:spcBef>
                <a:buFontTx/>
                <a:buNone/>
              </a:pPr>
              <a:r>
                <a:rPr lang="en-US" b="1">
                  <a:solidFill>
                    <a:srgbClr val="FF3300"/>
                  </a:solidFill>
                  <a:effectLst>
                    <a:outerShdw blurRad="38100" dist="38100" dir="2700000" algn="tl">
                      <a:srgbClr val="C0C0C0"/>
                    </a:outerShdw>
                  </a:effectLst>
                  <a:latin typeface="Arial Narrow" pitchFamily="34" charset="0"/>
                </a:rPr>
                <a:t>P</a:t>
              </a:r>
            </a:p>
          </p:txBody>
        </p:sp>
        <p:sp>
          <p:nvSpPr>
            <p:cNvPr id="383015" name="Text Box 39"/>
            <p:cNvSpPr txBox="1">
              <a:spLocks noChangeArrowheads="1"/>
            </p:cNvSpPr>
            <p:nvPr/>
          </p:nvSpPr>
          <p:spPr bwMode="auto">
            <a:xfrm>
              <a:off x="4416" y="1104"/>
              <a:ext cx="221" cy="288"/>
            </a:xfrm>
            <a:prstGeom prst="rect">
              <a:avLst/>
            </a:prstGeom>
            <a:noFill/>
            <a:ln w="9525">
              <a:noFill/>
              <a:miter lim="800000"/>
              <a:headEnd/>
              <a:tailEnd/>
            </a:ln>
            <a:effectLst/>
          </p:spPr>
          <p:txBody>
            <a:bodyPr wrap="none">
              <a:spAutoFit/>
            </a:bodyPr>
            <a:lstStyle/>
            <a:p>
              <a:pPr>
                <a:spcBef>
                  <a:spcPct val="0"/>
                </a:spcBef>
                <a:buFontTx/>
                <a:buNone/>
              </a:pPr>
              <a:r>
                <a:rPr lang="en-US" b="1">
                  <a:solidFill>
                    <a:srgbClr val="FF3300"/>
                  </a:solidFill>
                  <a:effectLst>
                    <a:outerShdw blurRad="38100" dist="38100" dir="2700000" algn="tl">
                      <a:srgbClr val="C0C0C0"/>
                    </a:outerShdw>
                  </a:effectLst>
                  <a:latin typeface="Arial Narrow" pitchFamily="34" charset="0"/>
                </a:rPr>
                <a:t>P</a:t>
              </a:r>
            </a:p>
          </p:txBody>
        </p:sp>
      </p:grpSp>
      <p:sp>
        <p:nvSpPr>
          <p:cNvPr id="383016" name="Text Box 40"/>
          <p:cNvSpPr txBox="1">
            <a:spLocks noChangeArrowheads="1"/>
          </p:cNvSpPr>
          <p:nvPr/>
        </p:nvSpPr>
        <p:spPr bwMode="auto">
          <a:xfrm>
            <a:off x="3606800" y="3914775"/>
            <a:ext cx="350838" cy="457200"/>
          </a:xfrm>
          <a:prstGeom prst="rect">
            <a:avLst/>
          </a:prstGeom>
          <a:noFill/>
          <a:ln w="9525">
            <a:noFill/>
            <a:miter lim="800000"/>
            <a:headEnd/>
            <a:tailEnd/>
          </a:ln>
          <a:effectLst/>
        </p:spPr>
        <p:txBody>
          <a:bodyPr wrap="none">
            <a:spAutoFit/>
          </a:bodyPr>
          <a:lstStyle/>
          <a:p>
            <a:pPr>
              <a:spcBef>
                <a:spcPct val="0"/>
              </a:spcBef>
              <a:buFontTx/>
              <a:buNone/>
            </a:pPr>
            <a:r>
              <a:rPr lang="en-US" b="1">
                <a:solidFill>
                  <a:srgbClr val="FF3300"/>
                </a:solidFill>
                <a:effectLst>
                  <a:outerShdw blurRad="38100" dist="38100" dir="2700000" algn="tl">
                    <a:srgbClr val="C0C0C0"/>
                  </a:outerShdw>
                </a:effectLst>
                <a:latin typeface="Arial Narrow" pitchFamily="34" charset="0"/>
              </a:rPr>
              <a:t>P</a:t>
            </a:r>
          </a:p>
        </p:txBody>
      </p:sp>
      <p:sp>
        <p:nvSpPr>
          <p:cNvPr id="383017" name="Text Box 41"/>
          <p:cNvSpPr txBox="1">
            <a:spLocks noChangeArrowheads="1"/>
          </p:cNvSpPr>
          <p:nvPr/>
        </p:nvSpPr>
        <p:spPr bwMode="auto">
          <a:xfrm>
            <a:off x="3606800" y="4295775"/>
            <a:ext cx="350838" cy="457200"/>
          </a:xfrm>
          <a:prstGeom prst="rect">
            <a:avLst/>
          </a:prstGeom>
          <a:noFill/>
          <a:ln w="9525">
            <a:noFill/>
            <a:miter lim="800000"/>
            <a:headEnd/>
            <a:tailEnd/>
          </a:ln>
          <a:effectLst/>
        </p:spPr>
        <p:txBody>
          <a:bodyPr wrap="none">
            <a:spAutoFit/>
          </a:bodyPr>
          <a:lstStyle/>
          <a:p>
            <a:pPr>
              <a:spcBef>
                <a:spcPct val="0"/>
              </a:spcBef>
              <a:buFontTx/>
              <a:buNone/>
            </a:pPr>
            <a:r>
              <a:rPr lang="en-US" b="1">
                <a:solidFill>
                  <a:srgbClr val="FF3300"/>
                </a:solidFill>
                <a:effectLst>
                  <a:outerShdw blurRad="38100" dist="38100" dir="2700000" algn="tl">
                    <a:srgbClr val="C0C0C0"/>
                  </a:outerShdw>
                </a:effectLst>
                <a:latin typeface="Arial Narrow" pitchFamily="34" charset="0"/>
              </a:rPr>
              <a:t>P</a:t>
            </a:r>
          </a:p>
        </p:txBody>
      </p:sp>
      <p:sp>
        <p:nvSpPr>
          <p:cNvPr id="383018" name="Text Box 42"/>
          <p:cNvSpPr txBox="1">
            <a:spLocks noChangeArrowheads="1"/>
          </p:cNvSpPr>
          <p:nvPr/>
        </p:nvSpPr>
        <p:spPr bwMode="auto">
          <a:xfrm>
            <a:off x="4568825" y="3924300"/>
            <a:ext cx="365125" cy="457200"/>
          </a:xfrm>
          <a:prstGeom prst="rect">
            <a:avLst/>
          </a:prstGeom>
          <a:noFill/>
          <a:ln w="9525">
            <a:noFill/>
            <a:miter lim="800000"/>
            <a:headEnd/>
            <a:tailEnd/>
          </a:ln>
          <a:effectLst/>
        </p:spPr>
        <p:txBody>
          <a:bodyPr wrap="none">
            <a:spAutoFit/>
          </a:bodyPr>
          <a:lstStyle/>
          <a:p>
            <a:pPr>
              <a:spcBef>
                <a:spcPct val="0"/>
              </a:spcBef>
              <a:buFontTx/>
              <a:buNone/>
            </a:pPr>
            <a:r>
              <a:rPr lang="en-US" b="1">
                <a:solidFill>
                  <a:srgbClr val="66FF33"/>
                </a:solidFill>
                <a:effectLst>
                  <a:outerShdw blurRad="38100" dist="38100" dir="2700000" algn="tl">
                    <a:srgbClr val="C0C0C0"/>
                  </a:outerShdw>
                </a:effectLst>
                <a:latin typeface="Arial Narrow" pitchFamily="34" charset="0"/>
              </a:rPr>
              <a:t>N</a:t>
            </a:r>
          </a:p>
        </p:txBody>
      </p:sp>
      <p:sp>
        <p:nvSpPr>
          <p:cNvPr id="383019" name="Text Box 43"/>
          <p:cNvSpPr txBox="1">
            <a:spLocks noChangeArrowheads="1"/>
          </p:cNvSpPr>
          <p:nvPr/>
        </p:nvSpPr>
        <p:spPr bwMode="auto">
          <a:xfrm>
            <a:off x="4568825" y="4305300"/>
            <a:ext cx="365125" cy="457200"/>
          </a:xfrm>
          <a:prstGeom prst="rect">
            <a:avLst/>
          </a:prstGeom>
          <a:noFill/>
          <a:ln w="9525">
            <a:noFill/>
            <a:miter lim="800000"/>
            <a:headEnd/>
            <a:tailEnd/>
          </a:ln>
          <a:effectLst/>
        </p:spPr>
        <p:txBody>
          <a:bodyPr wrap="none">
            <a:spAutoFit/>
          </a:bodyPr>
          <a:lstStyle/>
          <a:p>
            <a:pPr>
              <a:spcBef>
                <a:spcPct val="0"/>
              </a:spcBef>
              <a:buFontTx/>
              <a:buNone/>
            </a:pPr>
            <a:r>
              <a:rPr lang="en-US" b="1">
                <a:solidFill>
                  <a:srgbClr val="66FF33"/>
                </a:solidFill>
                <a:effectLst>
                  <a:outerShdw blurRad="38100" dist="38100" dir="2700000" algn="tl">
                    <a:srgbClr val="C0C0C0"/>
                  </a:outerShdw>
                </a:effectLst>
                <a:latin typeface="Arial Narrow" pitchFamily="34" charset="0"/>
              </a:rPr>
              <a:t>N</a:t>
            </a:r>
          </a:p>
        </p:txBody>
      </p:sp>
      <p:sp>
        <p:nvSpPr>
          <p:cNvPr id="383020" name="Rectangle 44"/>
          <p:cNvSpPr>
            <a:spLocks noChangeArrowheads="1"/>
          </p:cNvSpPr>
          <p:nvPr/>
        </p:nvSpPr>
        <p:spPr bwMode="auto">
          <a:xfrm>
            <a:off x="3651250" y="3990975"/>
            <a:ext cx="260350" cy="304800"/>
          </a:xfrm>
          <a:prstGeom prst="rect">
            <a:avLst/>
          </a:prstGeom>
          <a:noFill/>
          <a:ln w="25400">
            <a:solidFill>
              <a:srgbClr val="FF3300"/>
            </a:solidFill>
            <a:miter lim="800000"/>
            <a:headEnd/>
            <a:tailEnd/>
          </a:ln>
          <a:effectLst/>
        </p:spPr>
        <p:txBody>
          <a:bodyPr wrap="none" anchor="ctr"/>
          <a:lstStyle/>
          <a:p>
            <a:endParaRPr lang="en-US"/>
          </a:p>
        </p:txBody>
      </p:sp>
      <p:sp>
        <p:nvSpPr>
          <p:cNvPr id="383021" name="Rectangle 45"/>
          <p:cNvSpPr>
            <a:spLocks noChangeArrowheads="1"/>
          </p:cNvSpPr>
          <p:nvPr/>
        </p:nvSpPr>
        <p:spPr bwMode="auto">
          <a:xfrm>
            <a:off x="3654425" y="4371975"/>
            <a:ext cx="260350" cy="304800"/>
          </a:xfrm>
          <a:prstGeom prst="rect">
            <a:avLst/>
          </a:prstGeom>
          <a:noFill/>
          <a:ln w="25400">
            <a:solidFill>
              <a:srgbClr val="00FF00"/>
            </a:solidFill>
            <a:miter lim="800000"/>
            <a:headEnd/>
            <a:tailEnd/>
          </a:ln>
          <a:effectLst/>
        </p:spPr>
        <p:txBody>
          <a:bodyPr wrap="none" anchor="ctr"/>
          <a:lstStyle/>
          <a:p>
            <a:endParaRPr lang="en-US"/>
          </a:p>
        </p:txBody>
      </p:sp>
      <p:sp>
        <p:nvSpPr>
          <p:cNvPr id="383022" name="Rectangle 46"/>
          <p:cNvSpPr>
            <a:spLocks noChangeArrowheads="1"/>
          </p:cNvSpPr>
          <p:nvPr/>
        </p:nvSpPr>
        <p:spPr bwMode="auto">
          <a:xfrm>
            <a:off x="4613275" y="4000500"/>
            <a:ext cx="260350" cy="304800"/>
          </a:xfrm>
          <a:prstGeom prst="rect">
            <a:avLst/>
          </a:prstGeom>
          <a:noFill/>
          <a:ln w="25400">
            <a:solidFill>
              <a:srgbClr val="FF3300"/>
            </a:solidFill>
            <a:miter lim="800000"/>
            <a:headEnd/>
            <a:tailEnd/>
          </a:ln>
          <a:effectLst/>
        </p:spPr>
        <p:txBody>
          <a:bodyPr wrap="none" anchor="ctr"/>
          <a:lstStyle/>
          <a:p>
            <a:endParaRPr lang="en-US"/>
          </a:p>
        </p:txBody>
      </p:sp>
      <p:sp>
        <p:nvSpPr>
          <p:cNvPr id="383023" name="Rectangle 47"/>
          <p:cNvSpPr>
            <a:spLocks noChangeArrowheads="1"/>
          </p:cNvSpPr>
          <p:nvPr/>
        </p:nvSpPr>
        <p:spPr bwMode="auto">
          <a:xfrm>
            <a:off x="4616450" y="4381500"/>
            <a:ext cx="260350" cy="304800"/>
          </a:xfrm>
          <a:prstGeom prst="rect">
            <a:avLst/>
          </a:prstGeom>
          <a:noFill/>
          <a:ln w="25400">
            <a:solidFill>
              <a:srgbClr val="00FF00"/>
            </a:solidFill>
            <a:miter lim="800000"/>
            <a:headEnd/>
            <a:tailEnd/>
          </a:ln>
          <a:effectLst/>
        </p:spPr>
        <p:txBody>
          <a:bodyPr wrap="none" anchor="ctr"/>
          <a:lstStyle/>
          <a:p>
            <a:endParaRPr lang="en-US"/>
          </a:p>
        </p:txBody>
      </p:sp>
      <p:sp>
        <p:nvSpPr>
          <p:cNvPr id="383024" name="Text Box 48"/>
          <p:cNvSpPr txBox="1">
            <a:spLocks noChangeArrowheads="1"/>
          </p:cNvSpPr>
          <p:nvPr/>
        </p:nvSpPr>
        <p:spPr bwMode="auto">
          <a:xfrm>
            <a:off x="3911600" y="3962400"/>
            <a:ext cx="598488" cy="366713"/>
          </a:xfrm>
          <a:prstGeom prst="rect">
            <a:avLst/>
          </a:prstGeom>
          <a:noFill/>
          <a:ln w="9525">
            <a:noFill/>
            <a:miter lim="800000"/>
            <a:headEnd/>
            <a:tailEnd/>
          </a:ln>
          <a:effectLst/>
        </p:spPr>
        <p:txBody>
          <a:bodyPr wrap="none">
            <a:spAutoFit/>
          </a:bodyPr>
          <a:lstStyle/>
          <a:p>
            <a:pPr>
              <a:spcBef>
                <a:spcPct val="0"/>
              </a:spcBef>
              <a:buFontTx/>
              <a:buNone/>
            </a:pPr>
            <a:r>
              <a:rPr lang="en-US" sz="1800">
                <a:latin typeface="Verdana" pitchFamily="34" charset="0"/>
              </a:rPr>
              <a:t>= 3</a:t>
            </a:r>
          </a:p>
        </p:txBody>
      </p:sp>
      <p:sp>
        <p:nvSpPr>
          <p:cNvPr id="383025" name="Text Box 49"/>
          <p:cNvSpPr txBox="1">
            <a:spLocks noChangeArrowheads="1"/>
          </p:cNvSpPr>
          <p:nvPr/>
        </p:nvSpPr>
        <p:spPr bwMode="auto">
          <a:xfrm>
            <a:off x="3911600" y="4343400"/>
            <a:ext cx="598488" cy="366713"/>
          </a:xfrm>
          <a:prstGeom prst="rect">
            <a:avLst/>
          </a:prstGeom>
          <a:noFill/>
          <a:ln w="9525">
            <a:noFill/>
            <a:miter lim="800000"/>
            <a:headEnd/>
            <a:tailEnd/>
          </a:ln>
          <a:effectLst/>
        </p:spPr>
        <p:txBody>
          <a:bodyPr wrap="none">
            <a:spAutoFit/>
          </a:bodyPr>
          <a:lstStyle/>
          <a:p>
            <a:pPr>
              <a:spcBef>
                <a:spcPct val="0"/>
              </a:spcBef>
              <a:buFontTx/>
              <a:buNone/>
            </a:pPr>
            <a:r>
              <a:rPr lang="en-US" sz="1800">
                <a:latin typeface="Verdana" pitchFamily="34" charset="0"/>
              </a:rPr>
              <a:t>= 3</a:t>
            </a:r>
          </a:p>
        </p:txBody>
      </p:sp>
      <p:sp>
        <p:nvSpPr>
          <p:cNvPr id="383026" name="Text Box 50"/>
          <p:cNvSpPr txBox="1">
            <a:spLocks noChangeArrowheads="1"/>
          </p:cNvSpPr>
          <p:nvPr/>
        </p:nvSpPr>
        <p:spPr bwMode="auto">
          <a:xfrm>
            <a:off x="4873625" y="3971925"/>
            <a:ext cx="598488" cy="366713"/>
          </a:xfrm>
          <a:prstGeom prst="rect">
            <a:avLst/>
          </a:prstGeom>
          <a:noFill/>
          <a:ln w="9525">
            <a:noFill/>
            <a:miter lim="800000"/>
            <a:headEnd/>
            <a:tailEnd/>
          </a:ln>
          <a:effectLst/>
        </p:spPr>
        <p:txBody>
          <a:bodyPr wrap="none">
            <a:spAutoFit/>
          </a:bodyPr>
          <a:lstStyle/>
          <a:p>
            <a:pPr>
              <a:spcBef>
                <a:spcPct val="0"/>
              </a:spcBef>
              <a:buFontTx/>
              <a:buNone/>
            </a:pPr>
            <a:r>
              <a:rPr lang="en-US" sz="1800">
                <a:latin typeface="Verdana" pitchFamily="34" charset="0"/>
              </a:rPr>
              <a:t>= 2</a:t>
            </a:r>
          </a:p>
        </p:txBody>
      </p:sp>
      <p:sp>
        <p:nvSpPr>
          <p:cNvPr id="383027" name="Text Box 51"/>
          <p:cNvSpPr txBox="1">
            <a:spLocks noChangeArrowheads="1"/>
          </p:cNvSpPr>
          <p:nvPr/>
        </p:nvSpPr>
        <p:spPr bwMode="auto">
          <a:xfrm>
            <a:off x="4883150" y="4343400"/>
            <a:ext cx="598488" cy="366713"/>
          </a:xfrm>
          <a:prstGeom prst="rect">
            <a:avLst/>
          </a:prstGeom>
          <a:noFill/>
          <a:ln w="9525">
            <a:noFill/>
            <a:miter lim="800000"/>
            <a:headEnd/>
            <a:tailEnd/>
          </a:ln>
          <a:effectLst/>
        </p:spPr>
        <p:txBody>
          <a:bodyPr wrap="none">
            <a:spAutoFit/>
          </a:bodyPr>
          <a:lstStyle/>
          <a:p>
            <a:pPr>
              <a:spcBef>
                <a:spcPct val="0"/>
              </a:spcBef>
              <a:buFontTx/>
              <a:buNone/>
            </a:pPr>
            <a:r>
              <a:rPr lang="en-US" sz="1800">
                <a:latin typeface="Verdana" pitchFamily="34" charset="0"/>
              </a:rPr>
              <a:t>= 4</a:t>
            </a:r>
          </a:p>
        </p:txBody>
      </p:sp>
      <p:sp>
        <p:nvSpPr>
          <p:cNvPr id="383028" name="Text Box 52"/>
          <p:cNvSpPr txBox="1">
            <a:spLocks noChangeArrowheads="1"/>
          </p:cNvSpPr>
          <p:nvPr/>
        </p:nvSpPr>
        <p:spPr bwMode="auto">
          <a:xfrm>
            <a:off x="5645150" y="3886200"/>
            <a:ext cx="2974975" cy="366713"/>
          </a:xfrm>
          <a:prstGeom prst="rect">
            <a:avLst/>
          </a:prstGeom>
          <a:noFill/>
          <a:ln w="9525">
            <a:noFill/>
            <a:miter lim="800000"/>
            <a:headEnd/>
            <a:tailEnd/>
          </a:ln>
          <a:effectLst/>
        </p:spPr>
        <p:txBody>
          <a:bodyPr wrap="none">
            <a:spAutoFit/>
          </a:bodyPr>
          <a:lstStyle/>
          <a:p>
            <a:pPr>
              <a:spcBef>
                <a:spcPct val="0"/>
              </a:spcBef>
              <a:buFontTx/>
              <a:buNone/>
            </a:pPr>
            <a:r>
              <a:rPr lang="en-US" sz="1800">
                <a:latin typeface="Verdana" pitchFamily="34" charset="0"/>
              </a:rPr>
              <a:t>sensitivity = 3 / 5 = 0.6</a:t>
            </a:r>
          </a:p>
        </p:txBody>
      </p:sp>
      <p:sp>
        <p:nvSpPr>
          <p:cNvPr id="383029" name="Text Box 53"/>
          <p:cNvSpPr txBox="1">
            <a:spLocks noChangeArrowheads="1"/>
          </p:cNvSpPr>
          <p:nvPr/>
        </p:nvSpPr>
        <p:spPr bwMode="auto">
          <a:xfrm>
            <a:off x="5645150" y="4191000"/>
            <a:ext cx="3094038" cy="366713"/>
          </a:xfrm>
          <a:prstGeom prst="rect">
            <a:avLst/>
          </a:prstGeom>
          <a:noFill/>
          <a:ln w="9525">
            <a:noFill/>
            <a:miter lim="800000"/>
            <a:headEnd/>
            <a:tailEnd/>
          </a:ln>
          <a:effectLst/>
        </p:spPr>
        <p:txBody>
          <a:bodyPr wrap="none">
            <a:spAutoFit/>
          </a:bodyPr>
          <a:lstStyle/>
          <a:p>
            <a:pPr>
              <a:spcBef>
                <a:spcPct val="0"/>
              </a:spcBef>
              <a:buFontTx/>
              <a:buNone/>
            </a:pPr>
            <a:r>
              <a:rPr lang="en-US" sz="1800">
                <a:latin typeface="Verdana" pitchFamily="34" charset="0"/>
              </a:rPr>
              <a:t>specificity = 4 / 7 = 0.57</a:t>
            </a:r>
          </a:p>
        </p:txBody>
      </p:sp>
      <p:sp>
        <p:nvSpPr>
          <p:cNvPr id="383030" name="Text Box 54"/>
          <p:cNvSpPr txBox="1">
            <a:spLocks noChangeArrowheads="1"/>
          </p:cNvSpPr>
          <p:nvPr/>
        </p:nvSpPr>
        <p:spPr bwMode="auto">
          <a:xfrm>
            <a:off x="5645150" y="4495800"/>
            <a:ext cx="3194050" cy="366713"/>
          </a:xfrm>
          <a:prstGeom prst="rect">
            <a:avLst/>
          </a:prstGeom>
          <a:noFill/>
          <a:ln w="9525">
            <a:noFill/>
            <a:miter lim="800000"/>
            <a:headEnd/>
            <a:tailEnd/>
          </a:ln>
          <a:effectLst/>
        </p:spPr>
        <p:txBody>
          <a:bodyPr wrap="none">
            <a:spAutoFit/>
          </a:bodyPr>
          <a:lstStyle/>
          <a:p>
            <a:pPr>
              <a:spcBef>
                <a:spcPct val="0"/>
              </a:spcBef>
              <a:buFontTx/>
              <a:buNone/>
            </a:pPr>
            <a:r>
              <a:rPr lang="en-US" sz="1800">
                <a:latin typeface="Verdana" pitchFamily="34" charset="0"/>
              </a:rPr>
              <a:t>accuracy  = 7 / 12 = 0.58</a:t>
            </a:r>
          </a:p>
        </p:txBody>
      </p:sp>
      <p:sp>
        <p:nvSpPr>
          <p:cNvPr id="383031" name="Text Box 55"/>
          <p:cNvSpPr txBox="1">
            <a:spLocks noChangeArrowheads="1"/>
          </p:cNvSpPr>
          <p:nvPr/>
        </p:nvSpPr>
        <p:spPr bwMode="auto">
          <a:xfrm>
            <a:off x="1835150" y="4114800"/>
            <a:ext cx="1509713" cy="366713"/>
          </a:xfrm>
          <a:prstGeom prst="rect">
            <a:avLst/>
          </a:prstGeom>
          <a:noFill/>
          <a:ln w="9525">
            <a:noFill/>
            <a:miter lim="800000"/>
            <a:headEnd/>
            <a:tailEnd/>
          </a:ln>
          <a:effectLst/>
        </p:spPr>
        <p:txBody>
          <a:bodyPr wrap="none">
            <a:spAutoFit/>
          </a:bodyPr>
          <a:lstStyle/>
          <a:p>
            <a:pPr>
              <a:spcBef>
                <a:spcPct val="0"/>
              </a:spcBef>
              <a:buFontTx/>
              <a:buNone/>
            </a:pPr>
            <a:r>
              <a:rPr lang="en-US" sz="1800">
                <a:latin typeface="Verdana" pitchFamily="34" charset="0"/>
              </a:rPr>
              <a:t>algorithm 1</a:t>
            </a:r>
          </a:p>
        </p:txBody>
      </p:sp>
      <p:grpSp>
        <p:nvGrpSpPr>
          <p:cNvPr id="383032" name="Group 56"/>
          <p:cNvGrpSpPr>
            <a:grpSpLocks/>
          </p:cNvGrpSpPr>
          <p:nvPr/>
        </p:nvGrpSpPr>
        <p:grpSpPr bwMode="auto">
          <a:xfrm>
            <a:off x="228600" y="838200"/>
            <a:ext cx="7620000" cy="1905000"/>
            <a:chOff x="768" y="1104"/>
            <a:chExt cx="4800" cy="1200"/>
          </a:xfrm>
        </p:grpSpPr>
        <p:sp>
          <p:nvSpPr>
            <p:cNvPr id="383033" name="Text Box 57"/>
            <p:cNvSpPr txBox="1">
              <a:spLocks noChangeArrowheads="1"/>
            </p:cNvSpPr>
            <p:nvPr/>
          </p:nvSpPr>
          <p:spPr bwMode="auto">
            <a:xfrm>
              <a:off x="768" y="2016"/>
              <a:ext cx="230" cy="288"/>
            </a:xfrm>
            <a:prstGeom prst="rect">
              <a:avLst/>
            </a:prstGeom>
            <a:noFill/>
            <a:ln w="9525">
              <a:noFill/>
              <a:miter lim="800000"/>
              <a:headEnd/>
              <a:tailEnd/>
            </a:ln>
            <a:effectLst/>
          </p:spPr>
          <p:txBody>
            <a:bodyPr wrap="none">
              <a:spAutoFit/>
            </a:bodyPr>
            <a:lstStyle/>
            <a:p>
              <a:pPr>
                <a:spcBef>
                  <a:spcPct val="0"/>
                </a:spcBef>
                <a:buFontTx/>
                <a:buNone/>
              </a:pPr>
              <a:r>
                <a:rPr lang="en-US" b="1">
                  <a:solidFill>
                    <a:srgbClr val="66FF33"/>
                  </a:solidFill>
                  <a:effectLst>
                    <a:outerShdw blurRad="38100" dist="38100" dir="2700000" algn="tl">
                      <a:srgbClr val="C0C0C0"/>
                    </a:outerShdw>
                  </a:effectLst>
                  <a:latin typeface="Arial Narrow" pitchFamily="34" charset="0"/>
                </a:rPr>
                <a:t>N</a:t>
              </a:r>
            </a:p>
          </p:txBody>
        </p:sp>
        <p:sp>
          <p:nvSpPr>
            <p:cNvPr id="383034" name="Text Box 58"/>
            <p:cNvSpPr txBox="1">
              <a:spLocks noChangeArrowheads="1"/>
            </p:cNvSpPr>
            <p:nvPr/>
          </p:nvSpPr>
          <p:spPr bwMode="auto">
            <a:xfrm>
              <a:off x="2592" y="2016"/>
              <a:ext cx="221" cy="288"/>
            </a:xfrm>
            <a:prstGeom prst="rect">
              <a:avLst/>
            </a:prstGeom>
            <a:noFill/>
            <a:ln w="9525">
              <a:noFill/>
              <a:miter lim="800000"/>
              <a:headEnd/>
              <a:tailEnd/>
            </a:ln>
            <a:effectLst/>
          </p:spPr>
          <p:txBody>
            <a:bodyPr wrap="none">
              <a:spAutoFit/>
            </a:bodyPr>
            <a:lstStyle/>
            <a:p>
              <a:pPr>
                <a:spcBef>
                  <a:spcPct val="0"/>
                </a:spcBef>
                <a:buFontTx/>
                <a:buNone/>
              </a:pPr>
              <a:r>
                <a:rPr lang="en-US" b="1">
                  <a:solidFill>
                    <a:srgbClr val="FF3300"/>
                  </a:solidFill>
                  <a:effectLst>
                    <a:outerShdw blurRad="38100" dist="38100" dir="2700000" algn="tl">
                      <a:srgbClr val="C0C0C0"/>
                    </a:outerShdw>
                  </a:effectLst>
                  <a:latin typeface="Arial Narrow" pitchFamily="34" charset="0"/>
                </a:rPr>
                <a:t>P</a:t>
              </a:r>
            </a:p>
          </p:txBody>
        </p:sp>
        <p:sp>
          <p:nvSpPr>
            <p:cNvPr id="383035" name="Text Box 59"/>
            <p:cNvSpPr txBox="1">
              <a:spLocks noChangeArrowheads="1"/>
            </p:cNvSpPr>
            <p:nvPr/>
          </p:nvSpPr>
          <p:spPr bwMode="auto">
            <a:xfrm>
              <a:off x="1680" y="2016"/>
              <a:ext cx="230" cy="288"/>
            </a:xfrm>
            <a:prstGeom prst="rect">
              <a:avLst/>
            </a:prstGeom>
            <a:noFill/>
            <a:ln w="9525">
              <a:noFill/>
              <a:miter lim="800000"/>
              <a:headEnd/>
              <a:tailEnd/>
            </a:ln>
            <a:effectLst/>
          </p:spPr>
          <p:txBody>
            <a:bodyPr wrap="none">
              <a:spAutoFit/>
            </a:bodyPr>
            <a:lstStyle/>
            <a:p>
              <a:pPr>
                <a:spcBef>
                  <a:spcPct val="0"/>
                </a:spcBef>
                <a:buFontTx/>
                <a:buNone/>
              </a:pPr>
              <a:r>
                <a:rPr lang="en-US" b="1">
                  <a:solidFill>
                    <a:srgbClr val="66FF33"/>
                  </a:solidFill>
                  <a:effectLst>
                    <a:outerShdw blurRad="38100" dist="38100" dir="2700000" algn="tl">
                      <a:srgbClr val="C0C0C0"/>
                    </a:outerShdw>
                  </a:effectLst>
                  <a:latin typeface="Arial Narrow" pitchFamily="34" charset="0"/>
                </a:rPr>
                <a:t>N</a:t>
              </a:r>
            </a:p>
          </p:txBody>
        </p:sp>
        <p:sp>
          <p:nvSpPr>
            <p:cNvPr id="383036" name="Text Box 60"/>
            <p:cNvSpPr txBox="1">
              <a:spLocks noChangeArrowheads="1"/>
            </p:cNvSpPr>
            <p:nvPr/>
          </p:nvSpPr>
          <p:spPr bwMode="auto">
            <a:xfrm>
              <a:off x="1690" y="1104"/>
              <a:ext cx="221" cy="288"/>
            </a:xfrm>
            <a:prstGeom prst="rect">
              <a:avLst/>
            </a:prstGeom>
            <a:noFill/>
            <a:ln w="9525">
              <a:noFill/>
              <a:miter lim="800000"/>
              <a:headEnd/>
              <a:tailEnd/>
            </a:ln>
            <a:effectLst/>
          </p:spPr>
          <p:txBody>
            <a:bodyPr wrap="none">
              <a:spAutoFit/>
            </a:bodyPr>
            <a:lstStyle/>
            <a:p>
              <a:pPr>
                <a:spcBef>
                  <a:spcPct val="0"/>
                </a:spcBef>
                <a:buFontTx/>
                <a:buNone/>
              </a:pPr>
              <a:r>
                <a:rPr lang="en-US" b="1">
                  <a:solidFill>
                    <a:srgbClr val="FF3300"/>
                  </a:solidFill>
                  <a:effectLst>
                    <a:outerShdw blurRad="38100" dist="38100" dir="2700000" algn="tl">
                      <a:srgbClr val="C0C0C0"/>
                    </a:outerShdw>
                  </a:effectLst>
                  <a:latin typeface="Arial Narrow" pitchFamily="34" charset="0"/>
                </a:rPr>
                <a:t>P</a:t>
              </a:r>
            </a:p>
          </p:txBody>
        </p:sp>
        <p:sp>
          <p:nvSpPr>
            <p:cNvPr id="383037" name="Text Box 61"/>
            <p:cNvSpPr txBox="1">
              <a:spLocks noChangeArrowheads="1"/>
            </p:cNvSpPr>
            <p:nvPr/>
          </p:nvSpPr>
          <p:spPr bwMode="auto">
            <a:xfrm>
              <a:off x="2592" y="1104"/>
              <a:ext cx="221" cy="288"/>
            </a:xfrm>
            <a:prstGeom prst="rect">
              <a:avLst/>
            </a:prstGeom>
            <a:noFill/>
            <a:ln w="9525">
              <a:noFill/>
              <a:miter lim="800000"/>
              <a:headEnd/>
              <a:tailEnd/>
            </a:ln>
            <a:effectLst/>
          </p:spPr>
          <p:txBody>
            <a:bodyPr wrap="none">
              <a:spAutoFit/>
            </a:bodyPr>
            <a:lstStyle/>
            <a:p>
              <a:pPr>
                <a:spcBef>
                  <a:spcPct val="0"/>
                </a:spcBef>
                <a:buFontTx/>
                <a:buNone/>
              </a:pPr>
              <a:r>
                <a:rPr lang="en-US" b="1">
                  <a:solidFill>
                    <a:srgbClr val="FF3300"/>
                  </a:solidFill>
                  <a:effectLst>
                    <a:outerShdw blurRad="38100" dist="38100" dir="2700000" algn="tl">
                      <a:srgbClr val="C0C0C0"/>
                    </a:outerShdw>
                  </a:effectLst>
                  <a:latin typeface="Arial Narrow" pitchFamily="34" charset="0"/>
                </a:rPr>
                <a:t>P</a:t>
              </a:r>
            </a:p>
          </p:txBody>
        </p:sp>
        <p:sp>
          <p:nvSpPr>
            <p:cNvPr id="383038" name="Text Box 62"/>
            <p:cNvSpPr txBox="1">
              <a:spLocks noChangeArrowheads="1"/>
            </p:cNvSpPr>
            <p:nvPr/>
          </p:nvSpPr>
          <p:spPr bwMode="auto">
            <a:xfrm>
              <a:off x="4426" y="2016"/>
              <a:ext cx="230" cy="288"/>
            </a:xfrm>
            <a:prstGeom prst="rect">
              <a:avLst/>
            </a:prstGeom>
            <a:noFill/>
            <a:ln w="9525">
              <a:noFill/>
              <a:miter lim="800000"/>
              <a:headEnd/>
              <a:tailEnd/>
            </a:ln>
            <a:effectLst/>
          </p:spPr>
          <p:txBody>
            <a:bodyPr wrap="none">
              <a:spAutoFit/>
            </a:bodyPr>
            <a:lstStyle/>
            <a:p>
              <a:pPr>
                <a:spcBef>
                  <a:spcPct val="0"/>
                </a:spcBef>
                <a:buFontTx/>
                <a:buNone/>
              </a:pPr>
              <a:r>
                <a:rPr lang="en-US" b="1">
                  <a:solidFill>
                    <a:srgbClr val="66FF33"/>
                  </a:solidFill>
                  <a:effectLst>
                    <a:outerShdw blurRad="38100" dist="38100" dir="2700000" algn="tl">
                      <a:srgbClr val="C0C0C0"/>
                    </a:outerShdw>
                  </a:effectLst>
                  <a:latin typeface="Arial Narrow" pitchFamily="34" charset="0"/>
                </a:rPr>
                <a:t>N</a:t>
              </a:r>
            </a:p>
          </p:txBody>
        </p:sp>
        <p:sp>
          <p:nvSpPr>
            <p:cNvPr id="383039" name="Text Box 63"/>
            <p:cNvSpPr txBox="1">
              <a:spLocks noChangeArrowheads="1"/>
            </p:cNvSpPr>
            <p:nvPr/>
          </p:nvSpPr>
          <p:spPr bwMode="auto">
            <a:xfrm>
              <a:off x="3514" y="2016"/>
              <a:ext cx="221" cy="288"/>
            </a:xfrm>
            <a:prstGeom prst="rect">
              <a:avLst/>
            </a:prstGeom>
            <a:noFill/>
            <a:ln w="9525">
              <a:noFill/>
              <a:miter lim="800000"/>
              <a:headEnd/>
              <a:tailEnd/>
            </a:ln>
            <a:effectLst/>
          </p:spPr>
          <p:txBody>
            <a:bodyPr wrap="none">
              <a:spAutoFit/>
            </a:bodyPr>
            <a:lstStyle/>
            <a:p>
              <a:pPr>
                <a:spcBef>
                  <a:spcPct val="0"/>
                </a:spcBef>
                <a:buFontTx/>
                <a:buNone/>
              </a:pPr>
              <a:r>
                <a:rPr lang="en-US" b="1">
                  <a:solidFill>
                    <a:srgbClr val="FF3300"/>
                  </a:solidFill>
                  <a:effectLst>
                    <a:outerShdw blurRad="38100" dist="38100" dir="2700000" algn="tl">
                      <a:srgbClr val="C0C0C0"/>
                    </a:outerShdw>
                  </a:effectLst>
                  <a:latin typeface="Arial Narrow" pitchFamily="34" charset="0"/>
                </a:rPr>
                <a:t>P</a:t>
              </a:r>
            </a:p>
          </p:txBody>
        </p:sp>
        <p:sp>
          <p:nvSpPr>
            <p:cNvPr id="383040" name="Text Box 64"/>
            <p:cNvSpPr txBox="1">
              <a:spLocks noChangeArrowheads="1"/>
            </p:cNvSpPr>
            <p:nvPr/>
          </p:nvSpPr>
          <p:spPr bwMode="auto">
            <a:xfrm>
              <a:off x="787" y="1104"/>
              <a:ext cx="221" cy="288"/>
            </a:xfrm>
            <a:prstGeom prst="rect">
              <a:avLst/>
            </a:prstGeom>
            <a:noFill/>
            <a:ln w="9525">
              <a:noFill/>
              <a:miter lim="800000"/>
              <a:headEnd/>
              <a:tailEnd/>
            </a:ln>
            <a:effectLst/>
          </p:spPr>
          <p:txBody>
            <a:bodyPr wrap="none">
              <a:spAutoFit/>
            </a:bodyPr>
            <a:lstStyle/>
            <a:p>
              <a:pPr>
                <a:spcBef>
                  <a:spcPct val="0"/>
                </a:spcBef>
                <a:buFontTx/>
                <a:buNone/>
              </a:pPr>
              <a:r>
                <a:rPr lang="en-US" b="1">
                  <a:solidFill>
                    <a:srgbClr val="FF3300"/>
                  </a:solidFill>
                  <a:effectLst>
                    <a:outerShdw blurRad="38100" dist="38100" dir="2700000" algn="tl">
                      <a:srgbClr val="C0C0C0"/>
                    </a:outerShdw>
                  </a:effectLst>
                  <a:latin typeface="Arial Narrow" pitchFamily="34" charset="0"/>
                </a:rPr>
                <a:t>P</a:t>
              </a:r>
            </a:p>
          </p:txBody>
        </p:sp>
        <p:sp>
          <p:nvSpPr>
            <p:cNvPr id="383041" name="Text Box 65"/>
            <p:cNvSpPr txBox="1">
              <a:spLocks noChangeArrowheads="1"/>
            </p:cNvSpPr>
            <p:nvPr/>
          </p:nvSpPr>
          <p:spPr bwMode="auto">
            <a:xfrm>
              <a:off x="3504" y="1104"/>
              <a:ext cx="221" cy="288"/>
            </a:xfrm>
            <a:prstGeom prst="rect">
              <a:avLst/>
            </a:prstGeom>
            <a:noFill/>
            <a:ln w="9525">
              <a:noFill/>
              <a:miter lim="800000"/>
              <a:headEnd/>
              <a:tailEnd/>
            </a:ln>
            <a:effectLst/>
          </p:spPr>
          <p:txBody>
            <a:bodyPr wrap="none">
              <a:spAutoFit/>
            </a:bodyPr>
            <a:lstStyle/>
            <a:p>
              <a:pPr>
                <a:spcBef>
                  <a:spcPct val="0"/>
                </a:spcBef>
                <a:buFontTx/>
                <a:buNone/>
              </a:pPr>
              <a:r>
                <a:rPr lang="en-US" b="1">
                  <a:solidFill>
                    <a:srgbClr val="FF3300"/>
                  </a:solidFill>
                  <a:effectLst>
                    <a:outerShdw blurRad="38100" dist="38100" dir="2700000" algn="tl">
                      <a:srgbClr val="C0C0C0"/>
                    </a:outerShdw>
                  </a:effectLst>
                  <a:latin typeface="Arial Narrow" pitchFamily="34" charset="0"/>
                </a:rPr>
                <a:t>P</a:t>
              </a:r>
            </a:p>
          </p:txBody>
        </p:sp>
        <p:sp>
          <p:nvSpPr>
            <p:cNvPr id="383042" name="Text Box 66"/>
            <p:cNvSpPr txBox="1">
              <a:spLocks noChangeArrowheads="1"/>
            </p:cNvSpPr>
            <p:nvPr/>
          </p:nvSpPr>
          <p:spPr bwMode="auto">
            <a:xfrm>
              <a:off x="5347" y="2016"/>
              <a:ext cx="221" cy="288"/>
            </a:xfrm>
            <a:prstGeom prst="rect">
              <a:avLst/>
            </a:prstGeom>
            <a:noFill/>
            <a:ln w="9525">
              <a:noFill/>
              <a:miter lim="800000"/>
              <a:headEnd/>
              <a:tailEnd/>
            </a:ln>
            <a:effectLst/>
          </p:spPr>
          <p:txBody>
            <a:bodyPr wrap="none">
              <a:spAutoFit/>
            </a:bodyPr>
            <a:lstStyle/>
            <a:p>
              <a:pPr>
                <a:spcBef>
                  <a:spcPct val="0"/>
                </a:spcBef>
                <a:buFontTx/>
                <a:buNone/>
              </a:pPr>
              <a:r>
                <a:rPr lang="en-US" b="1">
                  <a:solidFill>
                    <a:srgbClr val="FF3300"/>
                  </a:solidFill>
                  <a:effectLst>
                    <a:outerShdw blurRad="38100" dist="38100" dir="2700000" algn="tl">
                      <a:srgbClr val="C0C0C0"/>
                    </a:outerShdw>
                  </a:effectLst>
                  <a:latin typeface="Arial Narrow" pitchFamily="34" charset="0"/>
                </a:rPr>
                <a:t>P</a:t>
              </a:r>
            </a:p>
          </p:txBody>
        </p:sp>
        <p:sp>
          <p:nvSpPr>
            <p:cNvPr id="383043" name="Text Box 67"/>
            <p:cNvSpPr txBox="1">
              <a:spLocks noChangeArrowheads="1"/>
            </p:cNvSpPr>
            <p:nvPr/>
          </p:nvSpPr>
          <p:spPr bwMode="auto">
            <a:xfrm>
              <a:off x="5347" y="1104"/>
              <a:ext cx="221" cy="288"/>
            </a:xfrm>
            <a:prstGeom prst="rect">
              <a:avLst/>
            </a:prstGeom>
            <a:noFill/>
            <a:ln w="9525">
              <a:noFill/>
              <a:miter lim="800000"/>
              <a:headEnd/>
              <a:tailEnd/>
            </a:ln>
            <a:effectLst/>
          </p:spPr>
          <p:txBody>
            <a:bodyPr wrap="none">
              <a:spAutoFit/>
            </a:bodyPr>
            <a:lstStyle/>
            <a:p>
              <a:pPr>
                <a:spcBef>
                  <a:spcPct val="0"/>
                </a:spcBef>
                <a:buFontTx/>
                <a:buNone/>
              </a:pPr>
              <a:r>
                <a:rPr lang="en-US" b="1">
                  <a:solidFill>
                    <a:srgbClr val="FF3300"/>
                  </a:solidFill>
                  <a:effectLst>
                    <a:outerShdw blurRad="38100" dist="38100" dir="2700000" algn="tl">
                      <a:srgbClr val="C0C0C0"/>
                    </a:outerShdw>
                  </a:effectLst>
                  <a:latin typeface="Arial Narrow" pitchFamily="34" charset="0"/>
                </a:rPr>
                <a:t>P</a:t>
              </a:r>
            </a:p>
          </p:txBody>
        </p:sp>
        <p:sp>
          <p:nvSpPr>
            <p:cNvPr id="383044" name="Text Box 68"/>
            <p:cNvSpPr txBox="1">
              <a:spLocks noChangeArrowheads="1"/>
            </p:cNvSpPr>
            <p:nvPr/>
          </p:nvSpPr>
          <p:spPr bwMode="auto">
            <a:xfrm>
              <a:off x="4416" y="1104"/>
              <a:ext cx="221" cy="288"/>
            </a:xfrm>
            <a:prstGeom prst="rect">
              <a:avLst/>
            </a:prstGeom>
            <a:noFill/>
            <a:ln w="9525">
              <a:noFill/>
              <a:miter lim="800000"/>
              <a:headEnd/>
              <a:tailEnd/>
            </a:ln>
            <a:effectLst/>
          </p:spPr>
          <p:txBody>
            <a:bodyPr wrap="none">
              <a:spAutoFit/>
            </a:bodyPr>
            <a:lstStyle/>
            <a:p>
              <a:pPr>
                <a:spcBef>
                  <a:spcPct val="0"/>
                </a:spcBef>
                <a:buFontTx/>
                <a:buNone/>
              </a:pPr>
              <a:r>
                <a:rPr lang="en-US" b="1">
                  <a:solidFill>
                    <a:srgbClr val="FF3300"/>
                  </a:solidFill>
                  <a:effectLst>
                    <a:outerShdw blurRad="38100" dist="38100" dir="2700000" algn="tl">
                      <a:srgbClr val="C0C0C0"/>
                    </a:outerShdw>
                  </a:effectLst>
                  <a:latin typeface="Arial Narrow" pitchFamily="34" charset="0"/>
                </a:rPr>
                <a:t>P</a:t>
              </a:r>
            </a:p>
          </p:txBody>
        </p:sp>
      </p:grpSp>
      <p:grpSp>
        <p:nvGrpSpPr>
          <p:cNvPr id="383045" name="Group 69"/>
          <p:cNvGrpSpPr>
            <a:grpSpLocks/>
          </p:cNvGrpSpPr>
          <p:nvPr/>
        </p:nvGrpSpPr>
        <p:grpSpPr bwMode="auto">
          <a:xfrm>
            <a:off x="1835150" y="4967288"/>
            <a:ext cx="6904038" cy="976312"/>
            <a:chOff x="96" y="3129"/>
            <a:chExt cx="4349" cy="615"/>
          </a:xfrm>
        </p:grpSpPr>
        <p:sp>
          <p:nvSpPr>
            <p:cNvPr id="383046" name="Text Box 70"/>
            <p:cNvSpPr txBox="1">
              <a:spLocks noChangeArrowheads="1"/>
            </p:cNvSpPr>
            <p:nvPr/>
          </p:nvSpPr>
          <p:spPr bwMode="auto">
            <a:xfrm>
              <a:off x="1212" y="3147"/>
              <a:ext cx="221" cy="288"/>
            </a:xfrm>
            <a:prstGeom prst="rect">
              <a:avLst/>
            </a:prstGeom>
            <a:noFill/>
            <a:ln w="9525">
              <a:noFill/>
              <a:miter lim="800000"/>
              <a:headEnd/>
              <a:tailEnd/>
            </a:ln>
            <a:effectLst/>
          </p:spPr>
          <p:txBody>
            <a:bodyPr wrap="none">
              <a:spAutoFit/>
            </a:bodyPr>
            <a:lstStyle/>
            <a:p>
              <a:pPr>
                <a:spcBef>
                  <a:spcPct val="0"/>
                </a:spcBef>
                <a:buFontTx/>
                <a:buNone/>
              </a:pPr>
              <a:r>
                <a:rPr lang="en-US" b="1">
                  <a:solidFill>
                    <a:srgbClr val="FF3300"/>
                  </a:solidFill>
                  <a:effectLst>
                    <a:outerShdw blurRad="38100" dist="38100" dir="2700000" algn="tl">
                      <a:srgbClr val="C0C0C0"/>
                    </a:outerShdw>
                  </a:effectLst>
                  <a:latin typeface="Arial Narrow" pitchFamily="34" charset="0"/>
                </a:rPr>
                <a:t>P</a:t>
              </a:r>
            </a:p>
          </p:txBody>
        </p:sp>
        <p:sp>
          <p:nvSpPr>
            <p:cNvPr id="383047" name="Text Box 71"/>
            <p:cNvSpPr txBox="1">
              <a:spLocks noChangeArrowheads="1"/>
            </p:cNvSpPr>
            <p:nvPr/>
          </p:nvSpPr>
          <p:spPr bwMode="auto">
            <a:xfrm>
              <a:off x="1212" y="3387"/>
              <a:ext cx="221" cy="288"/>
            </a:xfrm>
            <a:prstGeom prst="rect">
              <a:avLst/>
            </a:prstGeom>
            <a:noFill/>
            <a:ln w="9525">
              <a:noFill/>
              <a:miter lim="800000"/>
              <a:headEnd/>
              <a:tailEnd/>
            </a:ln>
            <a:effectLst/>
          </p:spPr>
          <p:txBody>
            <a:bodyPr wrap="none">
              <a:spAutoFit/>
            </a:bodyPr>
            <a:lstStyle/>
            <a:p>
              <a:pPr>
                <a:spcBef>
                  <a:spcPct val="0"/>
                </a:spcBef>
                <a:buFontTx/>
                <a:buNone/>
              </a:pPr>
              <a:r>
                <a:rPr lang="en-US" b="1">
                  <a:solidFill>
                    <a:srgbClr val="FF3300"/>
                  </a:solidFill>
                  <a:effectLst>
                    <a:outerShdw blurRad="38100" dist="38100" dir="2700000" algn="tl">
                      <a:srgbClr val="C0C0C0"/>
                    </a:outerShdw>
                  </a:effectLst>
                  <a:latin typeface="Arial Narrow" pitchFamily="34" charset="0"/>
                </a:rPr>
                <a:t>P</a:t>
              </a:r>
            </a:p>
          </p:txBody>
        </p:sp>
        <p:sp>
          <p:nvSpPr>
            <p:cNvPr id="383048" name="Text Box 72"/>
            <p:cNvSpPr txBox="1">
              <a:spLocks noChangeArrowheads="1"/>
            </p:cNvSpPr>
            <p:nvPr/>
          </p:nvSpPr>
          <p:spPr bwMode="auto">
            <a:xfrm>
              <a:off x="1818" y="3153"/>
              <a:ext cx="230" cy="288"/>
            </a:xfrm>
            <a:prstGeom prst="rect">
              <a:avLst/>
            </a:prstGeom>
            <a:noFill/>
            <a:ln w="9525">
              <a:noFill/>
              <a:miter lim="800000"/>
              <a:headEnd/>
              <a:tailEnd/>
            </a:ln>
            <a:effectLst/>
          </p:spPr>
          <p:txBody>
            <a:bodyPr wrap="none">
              <a:spAutoFit/>
            </a:bodyPr>
            <a:lstStyle/>
            <a:p>
              <a:pPr>
                <a:spcBef>
                  <a:spcPct val="0"/>
                </a:spcBef>
                <a:buFontTx/>
                <a:buNone/>
              </a:pPr>
              <a:r>
                <a:rPr lang="en-US" b="1">
                  <a:solidFill>
                    <a:srgbClr val="66FF33"/>
                  </a:solidFill>
                  <a:effectLst>
                    <a:outerShdw blurRad="38100" dist="38100" dir="2700000" algn="tl">
                      <a:srgbClr val="C0C0C0"/>
                    </a:outerShdw>
                  </a:effectLst>
                  <a:latin typeface="Arial Narrow" pitchFamily="34" charset="0"/>
                </a:rPr>
                <a:t>N</a:t>
              </a:r>
            </a:p>
          </p:txBody>
        </p:sp>
        <p:sp>
          <p:nvSpPr>
            <p:cNvPr id="383049" name="Text Box 73"/>
            <p:cNvSpPr txBox="1">
              <a:spLocks noChangeArrowheads="1"/>
            </p:cNvSpPr>
            <p:nvPr/>
          </p:nvSpPr>
          <p:spPr bwMode="auto">
            <a:xfrm>
              <a:off x="1818" y="3393"/>
              <a:ext cx="230" cy="288"/>
            </a:xfrm>
            <a:prstGeom prst="rect">
              <a:avLst/>
            </a:prstGeom>
            <a:noFill/>
            <a:ln w="9525">
              <a:noFill/>
              <a:miter lim="800000"/>
              <a:headEnd/>
              <a:tailEnd/>
            </a:ln>
            <a:effectLst/>
          </p:spPr>
          <p:txBody>
            <a:bodyPr wrap="none">
              <a:spAutoFit/>
            </a:bodyPr>
            <a:lstStyle/>
            <a:p>
              <a:pPr>
                <a:spcBef>
                  <a:spcPct val="0"/>
                </a:spcBef>
                <a:buFontTx/>
                <a:buNone/>
              </a:pPr>
              <a:r>
                <a:rPr lang="en-US" b="1">
                  <a:solidFill>
                    <a:srgbClr val="66FF33"/>
                  </a:solidFill>
                  <a:effectLst>
                    <a:outerShdw blurRad="38100" dist="38100" dir="2700000" algn="tl">
                      <a:srgbClr val="C0C0C0"/>
                    </a:outerShdw>
                  </a:effectLst>
                  <a:latin typeface="Arial Narrow" pitchFamily="34" charset="0"/>
                </a:rPr>
                <a:t>N</a:t>
              </a:r>
            </a:p>
          </p:txBody>
        </p:sp>
        <p:sp>
          <p:nvSpPr>
            <p:cNvPr id="383050" name="Rectangle 74"/>
            <p:cNvSpPr>
              <a:spLocks noChangeArrowheads="1"/>
            </p:cNvSpPr>
            <p:nvPr/>
          </p:nvSpPr>
          <p:spPr bwMode="auto">
            <a:xfrm>
              <a:off x="1240" y="3195"/>
              <a:ext cx="164" cy="192"/>
            </a:xfrm>
            <a:prstGeom prst="rect">
              <a:avLst/>
            </a:prstGeom>
            <a:noFill/>
            <a:ln w="25400">
              <a:solidFill>
                <a:srgbClr val="FF3300"/>
              </a:solidFill>
              <a:miter lim="800000"/>
              <a:headEnd/>
              <a:tailEnd/>
            </a:ln>
            <a:effectLst/>
          </p:spPr>
          <p:txBody>
            <a:bodyPr wrap="none" anchor="ctr"/>
            <a:lstStyle/>
            <a:p>
              <a:endParaRPr lang="en-US"/>
            </a:p>
          </p:txBody>
        </p:sp>
        <p:sp>
          <p:nvSpPr>
            <p:cNvPr id="383051" name="Rectangle 75"/>
            <p:cNvSpPr>
              <a:spLocks noChangeArrowheads="1"/>
            </p:cNvSpPr>
            <p:nvPr/>
          </p:nvSpPr>
          <p:spPr bwMode="auto">
            <a:xfrm>
              <a:off x="1242" y="3435"/>
              <a:ext cx="164" cy="192"/>
            </a:xfrm>
            <a:prstGeom prst="rect">
              <a:avLst/>
            </a:prstGeom>
            <a:noFill/>
            <a:ln w="25400">
              <a:solidFill>
                <a:srgbClr val="00FF00"/>
              </a:solidFill>
              <a:miter lim="800000"/>
              <a:headEnd/>
              <a:tailEnd/>
            </a:ln>
            <a:effectLst/>
          </p:spPr>
          <p:txBody>
            <a:bodyPr wrap="none" anchor="ctr"/>
            <a:lstStyle/>
            <a:p>
              <a:endParaRPr lang="en-US"/>
            </a:p>
          </p:txBody>
        </p:sp>
        <p:sp>
          <p:nvSpPr>
            <p:cNvPr id="383052" name="Rectangle 76"/>
            <p:cNvSpPr>
              <a:spLocks noChangeArrowheads="1"/>
            </p:cNvSpPr>
            <p:nvPr/>
          </p:nvSpPr>
          <p:spPr bwMode="auto">
            <a:xfrm>
              <a:off x="1846" y="3201"/>
              <a:ext cx="164" cy="192"/>
            </a:xfrm>
            <a:prstGeom prst="rect">
              <a:avLst/>
            </a:prstGeom>
            <a:noFill/>
            <a:ln w="25400">
              <a:solidFill>
                <a:srgbClr val="FF3300"/>
              </a:solidFill>
              <a:miter lim="800000"/>
              <a:headEnd/>
              <a:tailEnd/>
            </a:ln>
            <a:effectLst/>
          </p:spPr>
          <p:txBody>
            <a:bodyPr wrap="none" anchor="ctr"/>
            <a:lstStyle/>
            <a:p>
              <a:endParaRPr lang="en-US"/>
            </a:p>
          </p:txBody>
        </p:sp>
        <p:sp>
          <p:nvSpPr>
            <p:cNvPr id="383053" name="Rectangle 77"/>
            <p:cNvSpPr>
              <a:spLocks noChangeArrowheads="1"/>
            </p:cNvSpPr>
            <p:nvPr/>
          </p:nvSpPr>
          <p:spPr bwMode="auto">
            <a:xfrm>
              <a:off x="1848" y="3441"/>
              <a:ext cx="164" cy="192"/>
            </a:xfrm>
            <a:prstGeom prst="rect">
              <a:avLst/>
            </a:prstGeom>
            <a:noFill/>
            <a:ln w="25400">
              <a:solidFill>
                <a:srgbClr val="00FF00"/>
              </a:solidFill>
              <a:miter lim="800000"/>
              <a:headEnd/>
              <a:tailEnd/>
            </a:ln>
            <a:effectLst/>
          </p:spPr>
          <p:txBody>
            <a:bodyPr wrap="none" anchor="ctr"/>
            <a:lstStyle/>
            <a:p>
              <a:endParaRPr lang="en-US"/>
            </a:p>
          </p:txBody>
        </p:sp>
        <p:sp>
          <p:nvSpPr>
            <p:cNvPr id="383054" name="Text Box 78"/>
            <p:cNvSpPr txBox="1">
              <a:spLocks noChangeArrowheads="1"/>
            </p:cNvSpPr>
            <p:nvPr/>
          </p:nvSpPr>
          <p:spPr bwMode="auto">
            <a:xfrm>
              <a:off x="1404" y="3177"/>
              <a:ext cx="377" cy="231"/>
            </a:xfrm>
            <a:prstGeom prst="rect">
              <a:avLst/>
            </a:prstGeom>
            <a:noFill/>
            <a:ln w="9525">
              <a:noFill/>
              <a:miter lim="800000"/>
              <a:headEnd/>
              <a:tailEnd/>
            </a:ln>
            <a:effectLst/>
          </p:spPr>
          <p:txBody>
            <a:bodyPr wrap="none">
              <a:spAutoFit/>
            </a:bodyPr>
            <a:lstStyle/>
            <a:p>
              <a:pPr>
                <a:spcBef>
                  <a:spcPct val="0"/>
                </a:spcBef>
                <a:buFontTx/>
                <a:buNone/>
              </a:pPr>
              <a:r>
                <a:rPr lang="en-US" sz="1800">
                  <a:latin typeface="Verdana" pitchFamily="34" charset="0"/>
                </a:rPr>
                <a:t>= 4</a:t>
              </a:r>
            </a:p>
          </p:txBody>
        </p:sp>
        <p:sp>
          <p:nvSpPr>
            <p:cNvPr id="383055" name="Text Box 79"/>
            <p:cNvSpPr txBox="1">
              <a:spLocks noChangeArrowheads="1"/>
            </p:cNvSpPr>
            <p:nvPr/>
          </p:nvSpPr>
          <p:spPr bwMode="auto">
            <a:xfrm>
              <a:off x="1404" y="3417"/>
              <a:ext cx="377" cy="231"/>
            </a:xfrm>
            <a:prstGeom prst="rect">
              <a:avLst/>
            </a:prstGeom>
            <a:noFill/>
            <a:ln w="9525">
              <a:noFill/>
              <a:miter lim="800000"/>
              <a:headEnd/>
              <a:tailEnd/>
            </a:ln>
            <a:effectLst/>
          </p:spPr>
          <p:txBody>
            <a:bodyPr wrap="none">
              <a:spAutoFit/>
            </a:bodyPr>
            <a:lstStyle/>
            <a:p>
              <a:pPr>
                <a:spcBef>
                  <a:spcPct val="0"/>
                </a:spcBef>
                <a:buFontTx/>
                <a:buNone/>
              </a:pPr>
              <a:r>
                <a:rPr lang="en-US" sz="1800">
                  <a:latin typeface="Verdana" pitchFamily="34" charset="0"/>
                </a:rPr>
                <a:t>= 5</a:t>
              </a:r>
            </a:p>
          </p:txBody>
        </p:sp>
        <p:sp>
          <p:nvSpPr>
            <p:cNvPr id="383056" name="Text Box 80"/>
            <p:cNvSpPr txBox="1">
              <a:spLocks noChangeArrowheads="1"/>
            </p:cNvSpPr>
            <p:nvPr/>
          </p:nvSpPr>
          <p:spPr bwMode="auto">
            <a:xfrm>
              <a:off x="2010" y="3183"/>
              <a:ext cx="377" cy="231"/>
            </a:xfrm>
            <a:prstGeom prst="rect">
              <a:avLst/>
            </a:prstGeom>
            <a:noFill/>
            <a:ln w="9525">
              <a:noFill/>
              <a:miter lim="800000"/>
              <a:headEnd/>
              <a:tailEnd/>
            </a:ln>
            <a:effectLst/>
          </p:spPr>
          <p:txBody>
            <a:bodyPr wrap="none">
              <a:spAutoFit/>
            </a:bodyPr>
            <a:lstStyle/>
            <a:p>
              <a:pPr>
                <a:spcBef>
                  <a:spcPct val="0"/>
                </a:spcBef>
                <a:buFontTx/>
                <a:buNone/>
              </a:pPr>
              <a:r>
                <a:rPr lang="en-US" sz="1800">
                  <a:latin typeface="Verdana" pitchFamily="34" charset="0"/>
                </a:rPr>
                <a:t>= 1</a:t>
              </a:r>
            </a:p>
          </p:txBody>
        </p:sp>
        <p:sp>
          <p:nvSpPr>
            <p:cNvPr id="383057" name="Text Box 81"/>
            <p:cNvSpPr txBox="1">
              <a:spLocks noChangeArrowheads="1"/>
            </p:cNvSpPr>
            <p:nvPr/>
          </p:nvSpPr>
          <p:spPr bwMode="auto">
            <a:xfrm>
              <a:off x="2016" y="3417"/>
              <a:ext cx="377" cy="231"/>
            </a:xfrm>
            <a:prstGeom prst="rect">
              <a:avLst/>
            </a:prstGeom>
            <a:noFill/>
            <a:ln w="9525">
              <a:noFill/>
              <a:miter lim="800000"/>
              <a:headEnd/>
              <a:tailEnd/>
            </a:ln>
            <a:effectLst/>
          </p:spPr>
          <p:txBody>
            <a:bodyPr wrap="none">
              <a:spAutoFit/>
            </a:bodyPr>
            <a:lstStyle/>
            <a:p>
              <a:pPr>
                <a:spcBef>
                  <a:spcPct val="0"/>
                </a:spcBef>
                <a:buFontTx/>
                <a:buNone/>
              </a:pPr>
              <a:r>
                <a:rPr lang="en-US" sz="1800">
                  <a:latin typeface="Verdana" pitchFamily="34" charset="0"/>
                </a:rPr>
                <a:t>= 2</a:t>
              </a:r>
            </a:p>
          </p:txBody>
        </p:sp>
        <p:sp>
          <p:nvSpPr>
            <p:cNvPr id="383058" name="Text Box 82"/>
            <p:cNvSpPr txBox="1">
              <a:spLocks noChangeArrowheads="1"/>
            </p:cNvSpPr>
            <p:nvPr/>
          </p:nvSpPr>
          <p:spPr bwMode="auto">
            <a:xfrm>
              <a:off x="2496" y="3129"/>
              <a:ext cx="1874" cy="231"/>
            </a:xfrm>
            <a:prstGeom prst="rect">
              <a:avLst/>
            </a:prstGeom>
            <a:noFill/>
            <a:ln w="9525">
              <a:noFill/>
              <a:miter lim="800000"/>
              <a:headEnd/>
              <a:tailEnd/>
            </a:ln>
            <a:effectLst/>
          </p:spPr>
          <p:txBody>
            <a:bodyPr wrap="none">
              <a:spAutoFit/>
            </a:bodyPr>
            <a:lstStyle/>
            <a:p>
              <a:pPr>
                <a:spcBef>
                  <a:spcPct val="0"/>
                </a:spcBef>
                <a:buFontTx/>
                <a:buNone/>
              </a:pPr>
              <a:r>
                <a:rPr lang="en-US" sz="1800">
                  <a:latin typeface="Verdana" pitchFamily="34" charset="0"/>
                </a:rPr>
                <a:t>sensitivity = 4 / 5 = 0.8</a:t>
              </a:r>
            </a:p>
          </p:txBody>
        </p:sp>
        <p:sp>
          <p:nvSpPr>
            <p:cNvPr id="383059" name="Text Box 83"/>
            <p:cNvSpPr txBox="1">
              <a:spLocks noChangeArrowheads="1"/>
            </p:cNvSpPr>
            <p:nvPr/>
          </p:nvSpPr>
          <p:spPr bwMode="auto">
            <a:xfrm>
              <a:off x="2496" y="3321"/>
              <a:ext cx="1949" cy="231"/>
            </a:xfrm>
            <a:prstGeom prst="rect">
              <a:avLst/>
            </a:prstGeom>
            <a:noFill/>
            <a:ln w="9525">
              <a:noFill/>
              <a:miter lim="800000"/>
              <a:headEnd/>
              <a:tailEnd/>
            </a:ln>
            <a:effectLst/>
          </p:spPr>
          <p:txBody>
            <a:bodyPr wrap="none">
              <a:spAutoFit/>
            </a:bodyPr>
            <a:lstStyle/>
            <a:p>
              <a:pPr>
                <a:spcBef>
                  <a:spcPct val="0"/>
                </a:spcBef>
                <a:buFontTx/>
                <a:buNone/>
              </a:pPr>
              <a:r>
                <a:rPr lang="en-US" sz="1800">
                  <a:latin typeface="Verdana" pitchFamily="34" charset="0"/>
                </a:rPr>
                <a:t>specificity = 2 / 7 = 0.29</a:t>
              </a:r>
            </a:p>
          </p:txBody>
        </p:sp>
        <p:sp>
          <p:nvSpPr>
            <p:cNvPr id="383060" name="Text Box 84"/>
            <p:cNvSpPr txBox="1">
              <a:spLocks noChangeArrowheads="1"/>
            </p:cNvSpPr>
            <p:nvPr/>
          </p:nvSpPr>
          <p:spPr bwMode="auto">
            <a:xfrm>
              <a:off x="2496" y="3513"/>
              <a:ext cx="1920" cy="231"/>
            </a:xfrm>
            <a:prstGeom prst="rect">
              <a:avLst/>
            </a:prstGeom>
            <a:noFill/>
            <a:ln w="9525">
              <a:noFill/>
              <a:miter lim="800000"/>
              <a:headEnd/>
              <a:tailEnd/>
            </a:ln>
            <a:effectLst/>
          </p:spPr>
          <p:txBody>
            <a:bodyPr wrap="none">
              <a:spAutoFit/>
            </a:bodyPr>
            <a:lstStyle/>
            <a:p>
              <a:pPr>
                <a:spcBef>
                  <a:spcPct val="0"/>
                </a:spcBef>
                <a:buFontTx/>
                <a:buNone/>
              </a:pPr>
              <a:r>
                <a:rPr lang="en-US" sz="1800">
                  <a:latin typeface="Verdana" pitchFamily="34" charset="0"/>
                </a:rPr>
                <a:t>accuracy  = 6 / 12 = 0.5</a:t>
              </a:r>
            </a:p>
          </p:txBody>
        </p:sp>
        <p:sp>
          <p:nvSpPr>
            <p:cNvPr id="383061" name="Text Box 85"/>
            <p:cNvSpPr txBox="1">
              <a:spLocks noChangeArrowheads="1"/>
            </p:cNvSpPr>
            <p:nvPr/>
          </p:nvSpPr>
          <p:spPr bwMode="auto">
            <a:xfrm>
              <a:off x="96" y="3273"/>
              <a:ext cx="951" cy="231"/>
            </a:xfrm>
            <a:prstGeom prst="rect">
              <a:avLst/>
            </a:prstGeom>
            <a:noFill/>
            <a:ln w="9525">
              <a:noFill/>
              <a:miter lim="800000"/>
              <a:headEnd/>
              <a:tailEnd/>
            </a:ln>
            <a:effectLst/>
          </p:spPr>
          <p:txBody>
            <a:bodyPr wrap="none">
              <a:spAutoFit/>
            </a:bodyPr>
            <a:lstStyle/>
            <a:p>
              <a:pPr>
                <a:spcBef>
                  <a:spcPct val="0"/>
                </a:spcBef>
                <a:buFontTx/>
                <a:buNone/>
              </a:pPr>
              <a:r>
                <a:rPr lang="en-US" sz="1800">
                  <a:latin typeface="Verdana" pitchFamily="34" charset="0"/>
                </a:rPr>
                <a:t>algorithm 2</a:t>
              </a:r>
            </a:p>
          </p:txBody>
        </p:sp>
      </p:grpSp>
      <p:sp>
        <p:nvSpPr>
          <p:cNvPr id="383062" name="Text Box 86"/>
          <p:cNvSpPr txBox="1">
            <a:spLocks noChangeArrowheads="1"/>
          </p:cNvSpPr>
          <p:nvPr/>
        </p:nvSpPr>
        <p:spPr bwMode="auto">
          <a:xfrm>
            <a:off x="2916238" y="6186488"/>
            <a:ext cx="2947987" cy="366712"/>
          </a:xfrm>
          <a:prstGeom prst="rect">
            <a:avLst/>
          </a:prstGeom>
          <a:noFill/>
          <a:ln w="9525">
            <a:noFill/>
            <a:miter lim="800000"/>
            <a:headEnd/>
            <a:tailEnd/>
          </a:ln>
          <a:effectLst/>
        </p:spPr>
        <p:txBody>
          <a:bodyPr wrap="none">
            <a:spAutoFit/>
          </a:bodyPr>
          <a:lstStyle/>
          <a:p>
            <a:pPr>
              <a:spcBef>
                <a:spcPct val="0"/>
              </a:spcBef>
              <a:buFontTx/>
              <a:buNone/>
            </a:pPr>
            <a:r>
              <a:rPr lang="en-US" sz="1800">
                <a:latin typeface="Verdana" pitchFamily="34" charset="0"/>
              </a:rPr>
              <a:t>Which system is better?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830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830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830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062"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p:txBody>
          <a:bodyPr/>
          <a:lstStyle/>
          <a:p>
            <a:r>
              <a:rPr lang="en-US" sz="2800"/>
              <a:t>Overlap = intersection / union = TP/(TP+FP+FN)</a:t>
            </a:r>
          </a:p>
        </p:txBody>
      </p:sp>
      <p:sp>
        <p:nvSpPr>
          <p:cNvPr id="387075" name="Oval 3"/>
          <p:cNvSpPr>
            <a:spLocks noChangeArrowheads="1"/>
          </p:cNvSpPr>
          <p:nvPr/>
        </p:nvSpPr>
        <p:spPr bwMode="auto">
          <a:xfrm>
            <a:off x="2657475" y="2819400"/>
            <a:ext cx="3505200" cy="3048000"/>
          </a:xfrm>
          <a:prstGeom prst="ellipse">
            <a:avLst/>
          </a:prstGeom>
          <a:solidFill>
            <a:schemeClr val="accent2">
              <a:alpha val="50000"/>
            </a:schemeClr>
          </a:solidFill>
          <a:ln w="9525">
            <a:noFill/>
            <a:round/>
            <a:headEnd/>
            <a:tailEnd/>
          </a:ln>
          <a:effectLst/>
        </p:spPr>
        <p:txBody>
          <a:bodyPr wrap="none" anchor="ctr"/>
          <a:lstStyle/>
          <a:p>
            <a:endParaRPr lang="en-US"/>
          </a:p>
        </p:txBody>
      </p:sp>
      <p:sp>
        <p:nvSpPr>
          <p:cNvPr id="387076" name="Oval 4"/>
          <p:cNvSpPr>
            <a:spLocks noChangeArrowheads="1"/>
          </p:cNvSpPr>
          <p:nvPr/>
        </p:nvSpPr>
        <p:spPr bwMode="auto">
          <a:xfrm>
            <a:off x="3648075" y="2743200"/>
            <a:ext cx="4800600" cy="3048000"/>
          </a:xfrm>
          <a:prstGeom prst="ellipse">
            <a:avLst/>
          </a:prstGeom>
          <a:solidFill>
            <a:srgbClr val="FF6600">
              <a:alpha val="50000"/>
            </a:srgbClr>
          </a:solidFill>
          <a:ln w="9525">
            <a:noFill/>
            <a:round/>
            <a:headEnd/>
            <a:tailEnd/>
          </a:ln>
          <a:effectLst/>
        </p:spPr>
        <p:txBody>
          <a:bodyPr wrap="none" anchor="ctr"/>
          <a:lstStyle/>
          <a:p>
            <a:pPr algn="ctr">
              <a:spcBef>
                <a:spcPct val="0"/>
              </a:spcBef>
              <a:buFontTx/>
              <a:buNone/>
            </a:pPr>
            <a:endParaRPr lang="en-US"/>
          </a:p>
        </p:txBody>
      </p:sp>
      <p:sp>
        <p:nvSpPr>
          <p:cNvPr id="387077" name="Text Box 5"/>
          <p:cNvSpPr txBox="1">
            <a:spLocks noChangeArrowheads="1"/>
          </p:cNvSpPr>
          <p:nvPr/>
        </p:nvSpPr>
        <p:spPr bwMode="auto">
          <a:xfrm>
            <a:off x="4791075" y="3884613"/>
            <a:ext cx="573088" cy="457200"/>
          </a:xfrm>
          <a:prstGeom prst="rect">
            <a:avLst/>
          </a:prstGeom>
          <a:noFill/>
          <a:ln w="9525">
            <a:noFill/>
            <a:miter lim="800000"/>
            <a:headEnd/>
            <a:tailEnd/>
          </a:ln>
          <a:effectLst/>
        </p:spPr>
        <p:txBody>
          <a:bodyPr wrap="none">
            <a:spAutoFit/>
          </a:bodyPr>
          <a:lstStyle/>
          <a:p>
            <a:pPr>
              <a:spcBef>
                <a:spcPct val="0"/>
              </a:spcBef>
              <a:buFontTx/>
              <a:buNone/>
            </a:pPr>
            <a:r>
              <a:rPr lang="en-US"/>
              <a:t>TP</a:t>
            </a:r>
          </a:p>
        </p:txBody>
      </p:sp>
      <p:sp>
        <p:nvSpPr>
          <p:cNvPr id="387078" name="Text Box 6"/>
          <p:cNvSpPr txBox="1">
            <a:spLocks noChangeArrowheads="1"/>
          </p:cNvSpPr>
          <p:nvPr/>
        </p:nvSpPr>
        <p:spPr bwMode="auto">
          <a:xfrm>
            <a:off x="2886075" y="4037013"/>
            <a:ext cx="590550" cy="457200"/>
          </a:xfrm>
          <a:prstGeom prst="rect">
            <a:avLst/>
          </a:prstGeom>
          <a:noFill/>
          <a:ln w="9525">
            <a:noFill/>
            <a:miter lim="800000"/>
            <a:headEnd/>
            <a:tailEnd/>
          </a:ln>
          <a:effectLst/>
        </p:spPr>
        <p:txBody>
          <a:bodyPr wrap="none">
            <a:spAutoFit/>
          </a:bodyPr>
          <a:lstStyle/>
          <a:p>
            <a:pPr>
              <a:spcBef>
                <a:spcPct val="0"/>
              </a:spcBef>
              <a:buFontTx/>
              <a:buNone/>
            </a:pPr>
            <a:r>
              <a:rPr lang="en-US"/>
              <a:t>FN</a:t>
            </a:r>
          </a:p>
        </p:txBody>
      </p:sp>
      <p:sp>
        <p:nvSpPr>
          <p:cNvPr id="387079" name="Text Box 7"/>
          <p:cNvSpPr txBox="1">
            <a:spLocks noChangeArrowheads="1"/>
          </p:cNvSpPr>
          <p:nvPr/>
        </p:nvSpPr>
        <p:spPr bwMode="auto">
          <a:xfrm>
            <a:off x="6613525" y="4113213"/>
            <a:ext cx="573088" cy="457200"/>
          </a:xfrm>
          <a:prstGeom prst="rect">
            <a:avLst/>
          </a:prstGeom>
          <a:noFill/>
          <a:ln w="9525">
            <a:noFill/>
            <a:miter lim="800000"/>
            <a:headEnd/>
            <a:tailEnd/>
          </a:ln>
          <a:effectLst/>
        </p:spPr>
        <p:txBody>
          <a:bodyPr wrap="none">
            <a:spAutoFit/>
          </a:bodyPr>
          <a:lstStyle/>
          <a:p>
            <a:pPr>
              <a:spcBef>
                <a:spcPct val="0"/>
              </a:spcBef>
              <a:buFontTx/>
              <a:buNone/>
            </a:pPr>
            <a:r>
              <a:rPr lang="en-US"/>
              <a:t>FP</a:t>
            </a:r>
          </a:p>
        </p:txBody>
      </p:sp>
      <p:sp>
        <p:nvSpPr>
          <p:cNvPr id="387080" name="Text Box 8"/>
          <p:cNvSpPr txBox="1">
            <a:spLocks noChangeArrowheads="1"/>
          </p:cNvSpPr>
          <p:nvPr/>
        </p:nvSpPr>
        <p:spPr bwMode="auto">
          <a:xfrm>
            <a:off x="5089525" y="5943600"/>
            <a:ext cx="590550" cy="457200"/>
          </a:xfrm>
          <a:prstGeom prst="rect">
            <a:avLst/>
          </a:prstGeom>
          <a:noFill/>
          <a:ln w="9525">
            <a:noFill/>
            <a:miter lim="800000"/>
            <a:headEnd/>
            <a:tailEnd/>
          </a:ln>
          <a:effectLst/>
        </p:spPr>
        <p:txBody>
          <a:bodyPr wrap="none">
            <a:spAutoFit/>
          </a:bodyPr>
          <a:lstStyle/>
          <a:p>
            <a:pPr>
              <a:spcBef>
                <a:spcPct val="0"/>
              </a:spcBef>
              <a:buFontTx/>
              <a:buNone/>
            </a:pPr>
            <a:r>
              <a:rPr lang="en-US"/>
              <a:t>TN</a:t>
            </a:r>
          </a:p>
        </p:txBody>
      </p:sp>
      <p:sp>
        <p:nvSpPr>
          <p:cNvPr id="387081" name="Line 9"/>
          <p:cNvSpPr>
            <a:spLocks noChangeShapeType="1"/>
          </p:cNvSpPr>
          <p:nvPr/>
        </p:nvSpPr>
        <p:spPr bwMode="auto">
          <a:xfrm>
            <a:off x="2428875" y="2590800"/>
            <a:ext cx="914400" cy="609600"/>
          </a:xfrm>
          <a:prstGeom prst="line">
            <a:avLst/>
          </a:prstGeom>
          <a:noFill/>
          <a:ln w="9525">
            <a:solidFill>
              <a:schemeClr val="tx1"/>
            </a:solidFill>
            <a:round/>
            <a:headEnd/>
            <a:tailEnd type="triangle" w="med" len="med"/>
          </a:ln>
          <a:effectLst/>
        </p:spPr>
        <p:txBody>
          <a:bodyPr/>
          <a:lstStyle/>
          <a:p>
            <a:endParaRPr lang="en-US"/>
          </a:p>
        </p:txBody>
      </p:sp>
      <p:sp>
        <p:nvSpPr>
          <p:cNvPr id="387082" name="Line 10"/>
          <p:cNvSpPr>
            <a:spLocks noChangeShapeType="1"/>
          </p:cNvSpPr>
          <p:nvPr/>
        </p:nvSpPr>
        <p:spPr bwMode="auto">
          <a:xfrm flipH="1">
            <a:off x="7686675" y="2667000"/>
            <a:ext cx="685800" cy="533400"/>
          </a:xfrm>
          <a:prstGeom prst="line">
            <a:avLst/>
          </a:prstGeom>
          <a:noFill/>
          <a:ln w="9525">
            <a:solidFill>
              <a:schemeClr val="tx1"/>
            </a:solidFill>
            <a:round/>
            <a:headEnd/>
            <a:tailEnd type="triangle" w="med" len="med"/>
          </a:ln>
          <a:effectLst/>
        </p:spPr>
        <p:txBody>
          <a:bodyPr/>
          <a:lstStyle/>
          <a:p>
            <a:endParaRPr lang="en-US"/>
          </a:p>
        </p:txBody>
      </p:sp>
      <p:sp>
        <p:nvSpPr>
          <p:cNvPr id="387083" name="Text Box 11"/>
          <p:cNvSpPr txBox="1">
            <a:spLocks noChangeArrowheads="1"/>
          </p:cNvSpPr>
          <p:nvPr/>
        </p:nvSpPr>
        <p:spPr bwMode="auto">
          <a:xfrm>
            <a:off x="1514475" y="2208213"/>
            <a:ext cx="1592263" cy="457200"/>
          </a:xfrm>
          <a:prstGeom prst="rect">
            <a:avLst/>
          </a:prstGeom>
          <a:noFill/>
          <a:ln w="9525">
            <a:noFill/>
            <a:miter lim="800000"/>
            <a:headEnd/>
            <a:tailEnd/>
          </a:ln>
          <a:effectLst/>
        </p:spPr>
        <p:txBody>
          <a:bodyPr wrap="none">
            <a:spAutoFit/>
          </a:bodyPr>
          <a:lstStyle/>
          <a:p>
            <a:pPr>
              <a:spcBef>
                <a:spcPct val="0"/>
              </a:spcBef>
              <a:buFontTx/>
              <a:buNone/>
            </a:pPr>
            <a:r>
              <a:rPr lang="en-US"/>
              <a:t>Reference</a:t>
            </a:r>
          </a:p>
        </p:txBody>
      </p:sp>
      <p:sp>
        <p:nvSpPr>
          <p:cNvPr id="387084" name="Text Box 12"/>
          <p:cNvSpPr txBox="1">
            <a:spLocks noChangeArrowheads="1"/>
          </p:cNvSpPr>
          <p:nvPr/>
        </p:nvSpPr>
        <p:spPr bwMode="auto">
          <a:xfrm>
            <a:off x="7000875" y="2284413"/>
            <a:ext cx="2066925" cy="457200"/>
          </a:xfrm>
          <a:prstGeom prst="rect">
            <a:avLst/>
          </a:prstGeom>
          <a:noFill/>
          <a:ln w="9525">
            <a:noFill/>
            <a:miter lim="800000"/>
            <a:headEnd/>
            <a:tailEnd/>
          </a:ln>
          <a:effectLst/>
        </p:spPr>
        <p:txBody>
          <a:bodyPr wrap="none">
            <a:spAutoFit/>
          </a:bodyPr>
          <a:lstStyle/>
          <a:p>
            <a:pPr>
              <a:spcBef>
                <a:spcPct val="0"/>
              </a:spcBef>
              <a:buFontTx/>
              <a:buNone/>
            </a:pPr>
            <a:r>
              <a:rPr lang="en-US"/>
              <a:t>Segmentation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2"/>
          <p:cNvSpPr>
            <a:spLocks noGrp="1" noChangeArrowheads="1"/>
          </p:cNvSpPr>
          <p:nvPr>
            <p:ph type="title"/>
          </p:nvPr>
        </p:nvSpPr>
        <p:spPr/>
        <p:txBody>
          <a:bodyPr/>
          <a:lstStyle/>
          <a:p>
            <a:r>
              <a:rPr lang="en-US"/>
              <a:t>Overlap</a:t>
            </a:r>
          </a:p>
        </p:txBody>
      </p:sp>
      <p:sp>
        <p:nvSpPr>
          <p:cNvPr id="389123" name="Rectangle 3"/>
          <p:cNvSpPr>
            <a:spLocks noGrp="1" noChangeArrowheads="1"/>
          </p:cNvSpPr>
          <p:nvPr>
            <p:ph idx="1"/>
          </p:nvPr>
        </p:nvSpPr>
        <p:spPr/>
        <p:txBody>
          <a:bodyPr/>
          <a:lstStyle/>
          <a:p>
            <a:r>
              <a:rPr lang="en-US"/>
              <a:t>Overlap ranges from 0 (no overlap) to 1 (complete overlap)</a:t>
            </a:r>
          </a:p>
          <a:p>
            <a:r>
              <a:rPr lang="en-US"/>
              <a:t>The background (TN) is disregarded in the overlap measure</a:t>
            </a:r>
          </a:p>
          <a:p>
            <a:r>
              <a:rPr lang="en-US"/>
              <a:t>Small objects with irregular borders have lower overlap values than big compact objects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Application areas</a:t>
            </a:r>
            <a:endParaRPr lang="en-IN" dirty="0"/>
          </a:p>
        </p:txBody>
      </p:sp>
      <p:sp>
        <p:nvSpPr>
          <p:cNvPr id="3" name="Content Placeholder 2"/>
          <p:cNvSpPr>
            <a:spLocks noGrp="1"/>
          </p:cNvSpPr>
          <p:nvPr>
            <p:ph idx="1"/>
          </p:nvPr>
        </p:nvSpPr>
        <p:spPr/>
        <p:txBody>
          <a:bodyPr/>
          <a:lstStyle/>
          <a:p>
            <a:r>
              <a:rPr lang="en-IN" dirty="0" smtClean="0"/>
              <a:t>Business</a:t>
            </a:r>
          </a:p>
          <a:p>
            <a:r>
              <a:rPr lang="en-IN" dirty="0" smtClean="0"/>
              <a:t>Government</a:t>
            </a:r>
          </a:p>
          <a:p>
            <a:r>
              <a:rPr lang="en-IN" dirty="0" smtClean="0"/>
              <a:t>Finance sector</a:t>
            </a:r>
          </a:p>
          <a:p>
            <a:r>
              <a:rPr lang="en-IN" dirty="0" smtClean="0"/>
              <a:t>Biological sciences</a:t>
            </a:r>
          </a:p>
          <a:p>
            <a:r>
              <a:rPr lang="en-IN" dirty="0" smtClean="0"/>
              <a:t>Medicine</a:t>
            </a:r>
          </a:p>
          <a:p>
            <a:r>
              <a:rPr lang="en-IN" dirty="0" smtClean="0"/>
              <a:t>Human Resources</a:t>
            </a:r>
          </a:p>
          <a:p>
            <a:r>
              <a:rPr lang="en-IN" dirty="0" smtClean="0"/>
              <a:t>Markets </a:t>
            </a:r>
          </a:p>
          <a:p>
            <a:r>
              <a:rPr lang="en-IN" dirty="0" smtClean="0"/>
              <a:t>……..</a:t>
            </a:r>
            <a:endParaRPr lang="en-IN" dirty="0"/>
          </a:p>
        </p:txBody>
      </p:sp>
    </p:spTree>
    <p:extLst>
      <p:ext uri="{BB962C8B-B14F-4D97-AF65-F5344CB8AC3E}">
        <p14:creationId xmlns:p14="http://schemas.microsoft.com/office/powerpoint/2010/main" val="31203385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Centrality Indices</a:t>
            </a:r>
            <a:endParaRPr lang="en-IN" dirty="0"/>
          </a:p>
        </p:txBody>
      </p:sp>
      <p:sp>
        <p:nvSpPr>
          <p:cNvPr id="3" name="Text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7656669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Introductory Examples</a:t>
            </a:r>
          </a:p>
        </p:txBody>
      </p:sp>
      <p:sp>
        <p:nvSpPr>
          <p:cNvPr id="3" name="Content Placeholder 2"/>
          <p:cNvSpPr>
            <a:spLocks noGrp="1"/>
          </p:cNvSpPr>
          <p:nvPr>
            <p:ph idx="1"/>
          </p:nvPr>
        </p:nvSpPr>
        <p:spPr/>
        <p:txBody>
          <a:bodyPr/>
          <a:lstStyle/>
          <a:p>
            <a:r>
              <a:rPr lang="en-IN" dirty="0"/>
              <a:t>Election of a leader is a frequent event in many social groups and intuitively</a:t>
            </a:r>
            <a:r>
              <a:rPr lang="en-IN" dirty="0" smtClean="0"/>
              <a:t>, some </a:t>
            </a:r>
            <a:r>
              <a:rPr lang="en-IN" dirty="0"/>
              <a:t>persons in such an event are more important or ‘central’ than others, e.g</a:t>
            </a:r>
            <a:r>
              <a:rPr lang="en-IN" dirty="0" smtClean="0"/>
              <a:t>. the </a:t>
            </a:r>
            <a:r>
              <a:rPr lang="en-IN" dirty="0"/>
              <a:t>candidates</a:t>
            </a:r>
            <a:r>
              <a:rPr lang="en-IN" dirty="0" smtClean="0"/>
              <a:t>.</a:t>
            </a:r>
          </a:p>
          <a:p>
            <a:r>
              <a:rPr lang="en-IN" dirty="0"/>
              <a:t>Centrality can be interpreted as - among other </a:t>
            </a:r>
            <a:r>
              <a:rPr lang="en-IN" dirty="0" smtClean="0"/>
              <a:t>things - </a:t>
            </a:r>
            <a:r>
              <a:rPr lang="en-IN" dirty="0"/>
              <a:t>‘influence’, as ‘prestige’ or as ‘control</a:t>
            </a:r>
            <a:r>
              <a:rPr lang="en-IN" dirty="0" smtClean="0"/>
              <a:t>’.</a:t>
            </a:r>
          </a:p>
          <a:p>
            <a:r>
              <a:rPr lang="en-IN" dirty="0"/>
              <a:t>we could view the general social network of </a:t>
            </a:r>
            <a:r>
              <a:rPr lang="en-IN" dirty="0" smtClean="0"/>
              <a:t>the class</a:t>
            </a:r>
            <a:r>
              <a:rPr lang="en-IN" dirty="0"/>
              <a:t>: Who is friends with whom? Someone who is a friend of an </a:t>
            </a:r>
            <a:r>
              <a:rPr lang="en-IN" dirty="0" smtClean="0"/>
              <a:t>important person </a:t>
            </a:r>
            <a:r>
              <a:rPr lang="en-IN" dirty="0"/>
              <a:t>could be regarded as more important than someone having friends </a:t>
            </a:r>
            <a:r>
              <a:rPr lang="en-IN" dirty="0" smtClean="0"/>
              <a:t>with low </a:t>
            </a:r>
            <a:r>
              <a:rPr lang="en-IN" dirty="0"/>
              <a:t>social prestige. </a:t>
            </a:r>
            <a:endParaRPr lang="en-IN" dirty="0" smtClean="0"/>
          </a:p>
        </p:txBody>
      </p:sp>
    </p:spTree>
    <p:extLst>
      <p:ext uri="{BB962C8B-B14F-4D97-AF65-F5344CB8AC3E}">
        <p14:creationId xmlns:p14="http://schemas.microsoft.com/office/powerpoint/2010/main" val="15632864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Degree Centrality</a:t>
            </a:r>
            <a:endParaRPr lang="en-IN" dirty="0"/>
          </a:p>
        </p:txBody>
      </p:sp>
      <p:sp>
        <p:nvSpPr>
          <p:cNvPr id="3" name="Content Placeholder 2"/>
          <p:cNvSpPr>
            <a:spLocks noGrp="1"/>
          </p:cNvSpPr>
          <p:nvPr>
            <p:ph idx="1"/>
          </p:nvPr>
        </p:nvSpPr>
        <p:spPr/>
        <p:txBody>
          <a:bodyPr/>
          <a:lstStyle/>
          <a:p>
            <a:r>
              <a:rPr lang="en-IN" dirty="0"/>
              <a:t>The most simple centrality is the degree centrality </a:t>
            </a:r>
            <a:r>
              <a:rPr lang="en-IN" dirty="0" err="1"/>
              <a:t>cD</a:t>
            </a:r>
            <a:r>
              <a:rPr lang="en-IN" dirty="0"/>
              <a:t> (v) of a vertex v that </a:t>
            </a:r>
            <a:r>
              <a:rPr lang="en-IN" dirty="0" smtClean="0"/>
              <a:t>is simply </a:t>
            </a:r>
            <a:r>
              <a:rPr lang="en-IN" dirty="0"/>
              <a:t>defined as the degree d(v) of v if the considered graph is undirected.</a:t>
            </a:r>
          </a:p>
          <a:p>
            <a:r>
              <a:rPr lang="en-IN" dirty="0"/>
              <a:t>In directed networks two variants of the degree centrality may be appropriate:</a:t>
            </a:r>
          </a:p>
          <a:p>
            <a:pPr lvl="1"/>
            <a:r>
              <a:rPr lang="en-IN" dirty="0"/>
              <a:t>the in-degree centrality </a:t>
            </a:r>
            <a:r>
              <a:rPr lang="en-IN" dirty="0" err="1"/>
              <a:t>ciD</a:t>
            </a:r>
            <a:r>
              <a:rPr lang="en-IN" dirty="0"/>
              <a:t> (v) = d</a:t>
            </a:r>
            <a:r>
              <a:rPr lang="en-IN" baseline="30000" dirty="0"/>
              <a:t>−</a:t>
            </a:r>
            <a:r>
              <a:rPr lang="en-IN" dirty="0"/>
              <a:t>(v) and </a:t>
            </a:r>
            <a:endParaRPr lang="en-IN" dirty="0" smtClean="0"/>
          </a:p>
          <a:p>
            <a:pPr lvl="1"/>
            <a:r>
              <a:rPr lang="en-IN" dirty="0" smtClean="0"/>
              <a:t>the </a:t>
            </a:r>
            <a:r>
              <a:rPr lang="en-IN" dirty="0"/>
              <a:t>out-degree centrality </a:t>
            </a:r>
            <a:r>
              <a:rPr lang="en-IN" dirty="0" err="1"/>
              <a:t>coD</a:t>
            </a:r>
            <a:r>
              <a:rPr lang="en-IN" dirty="0"/>
              <a:t> (v) </a:t>
            </a:r>
            <a:r>
              <a:rPr lang="en-IN" dirty="0" smtClean="0"/>
              <a:t>= d</a:t>
            </a:r>
            <a:r>
              <a:rPr lang="en-IN" baseline="30000" dirty="0"/>
              <a:t>+</a:t>
            </a:r>
            <a:r>
              <a:rPr lang="en-IN" dirty="0"/>
              <a:t>(v).</a:t>
            </a:r>
          </a:p>
        </p:txBody>
      </p:sp>
    </p:spTree>
    <p:extLst>
      <p:ext uri="{BB962C8B-B14F-4D97-AF65-F5344CB8AC3E}">
        <p14:creationId xmlns:p14="http://schemas.microsoft.com/office/powerpoint/2010/main" val="19254131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Facility Location Problem</a:t>
            </a:r>
            <a:endParaRPr lang="en-IN" dirty="0"/>
          </a:p>
        </p:txBody>
      </p:sp>
      <p:sp>
        <p:nvSpPr>
          <p:cNvPr id="3" name="Content Placeholder 2"/>
          <p:cNvSpPr>
            <a:spLocks noGrp="1"/>
          </p:cNvSpPr>
          <p:nvPr>
            <p:ph idx="1"/>
          </p:nvPr>
        </p:nvSpPr>
        <p:spPr/>
        <p:txBody>
          <a:bodyPr/>
          <a:lstStyle/>
          <a:p>
            <a:r>
              <a:rPr lang="en-IN" dirty="0"/>
              <a:t>Facility location analysis deals with the problem of finding optimal locations </a:t>
            </a:r>
            <a:r>
              <a:rPr lang="en-IN" dirty="0" smtClean="0"/>
              <a:t>for one </a:t>
            </a:r>
            <a:r>
              <a:rPr lang="en-IN" dirty="0"/>
              <a:t>or more facilities in a given environment. Location problems are </a:t>
            </a:r>
            <a:r>
              <a:rPr lang="en-IN" dirty="0" smtClean="0"/>
              <a:t>classical optimization </a:t>
            </a:r>
            <a:r>
              <a:rPr lang="en-IN" dirty="0"/>
              <a:t>problems with many applications in industry and economy</a:t>
            </a:r>
            <a:r>
              <a:rPr lang="en-IN" dirty="0" smtClean="0"/>
              <a:t>.</a:t>
            </a:r>
          </a:p>
          <a:p>
            <a:r>
              <a:rPr lang="en-IN" dirty="0" smtClean="0"/>
              <a:t>The</a:t>
            </a:r>
            <a:r>
              <a:rPr lang="en-IN" dirty="0"/>
              <a:t> </a:t>
            </a:r>
            <a:r>
              <a:rPr lang="en-IN" dirty="0" smtClean="0"/>
              <a:t>spatial </a:t>
            </a:r>
            <a:r>
              <a:rPr lang="en-IN" dirty="0"/>
              <a:t>location of facilities often take place in the context of a given transportation</a:t>
            </a:r>
            <a:r>
              <a:rPr lang="en-IN" dirty="0" smtClean="0"/>
              <a:t>, communication</a:t>
            </a:r>
            <a:r>
              <a:rPr lang="en-IN" dirty="0"/>
              <a:t>, or transmission system, which may be represented as </a:t>
            </a:r>
            <a:r>
              <a:rPr lang="en-IN" dirty="0" smtClean="0"/>
              <a:t>a network </a:t>
            </a:r>
            <a:r>
              <a:rPr lang="en-IN" dirty="0"/>
              <a:t>for analytic purposes.</a:t>
            </a:r>
          </a:p>
        </p:txBody>
      </p:sp>
    </p:spTree>
    <p:extLst>
      <p:ext uri="{BB962C8B-B14F-4D97-AF65-F5344CB8AC3E}">
        <p14:creationId xmlns:p14="http://schemas.microsoft.com/office/powerpoint/2010/main" val="13267545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10000"/>
          </a:bodyPr>
          <a:lstStyle/>
          <a:p>
            <a:pPr marL="0" indent="0" algn="just">
              <a:buNone/>
            </a:pPr>
            <a:r>
              <a:rPr lang="en-IN" dirty="0"/>
              <a:t>There exist several ways to classify location problems. According to </a:t>
            </a:r>
            <a:r>
              <a:rPr lang="en-IN" dirty="0" err="1" smtClean="0"/>
              <a:t>Hakami</a:t>
            </a:r>
            <a:r>
              <a:rPr lang="en-IN" dirty="0"/>
              <a:t> </a:t>
            </a:r>
            <a:r>
              <a:rPr lang="en-IN" dirty="0" smtClean="0"/>
              <a:t>who </a:t>
            </a:r>
            <a:r>
              <a:rPr lang="en-IN" dirty="0"/>
              <a:t>considered two families of location problems we categorize them </a:t>
            </a:r>
            <a:r>
              <a:rPr lang="en-IN" dirty="0" smtClean="0"/>
              <a:t>with respect </a:t>
            </a:r>
            <a:r>
              <a:rPr lang="en-IN" dirty="0"/>
              <a:t>to their objective function. </a:t>
            </a:r>
            <a:endParaRPr lang="en-IN" dirty="0" smtClean="0"/>
          </a:p>
          <a:p>
            <a:pPr algn="just"/>
            <a:r>
              <a:rPr lang="en-IN" dirty="0" smtClean="0"/>
              <a:t>The </a:t>
            </a:r>
            <a:r>
              <a:rPr lang="en-IN" dirty="0"/>
              <a:t>first family consists of those problems that use a minimax </a:t>
            </a:r>
            <a:r>
              <a:rPr lang="en-IN" dirty="0" smtClean="0"/>
              <a:t>criterion. As </a:t>
            </a:r>
            <a:r>
              <a:rPr lang="en-IN" dirty="0"/>
              <a:t>an example, consider the problem of </a:t>
            </a:r>
            <a:r>
              <a:rPr lang="en-IN" dirty="0" smtClean="0"/>
              <a:t> determining the </a:t>
            </a:r>
            <a:r>
              <a:rPr lang="en-IN" dirty="0"/>
              <a:t>location for an emergency facility such as a hospital. The main </a:t>
            </a:r>
            <a:r>
              <a:rPr lang="en-IN" dirty="0" smtClean="0"/>
              <a:t>objective of </a:t>
            </a:r>
            <a:r>
              <a:rPr lang="en-IN" dirty="0"/>
              <a:t>such an emergency facility location problem is to find a site that </a:t>
            </a:r>
            <a:r>
              <a:rPr lang="en-IN" dirty="0" smtClean="0"/>
              <a:t>minimizes the </a:t>
            </a:r>
            <a:r>
              <a:rPr lang="en-IN" dirty="0"/>
              <a:t>maximum response time between the facility and the site of a possible emergency.</a:t>
            </a:r>
          </a:p>
          <a:p>
            <a:pPr algn="just"/>
            <a:r>
              <a:rPr lang="en-IN" dirty="0"/>
              <a:t>The second family of location problems considered by </a:t>
            </a:r>
            <a:r>
              <a:rPr lang="en-IN" dirty="0" err="1"/>
              <a:t>Hakimi</a:t>
            </a:r>
            <a:r>
              <a:rPr lang="en-IN" dirty="0"/>
              <a:t> optimizes </a:t>
            </a:r>
            <a:r>
              <a:rPr lang="en-IN" dirty="0" smtClean="0"/>
              <a:t>a </a:t>
            </a:r>
            <a:r>
              <a:rPr lang="en-IN" dirty="0" err="1" smtClean="0"/>
              <a:t>minisum</a:t>
            </a:r>
            <a:r>
              <a:rPr lang="en-IN" dirty="0" smtClean="0"/>
              <a:t> </a:t>
            </a:r>
            <a:r>
              <a:rPr lang="en-IN" dirty="0"/>
              <a:t>criterion which is used in determining the location for a service </a:t>
            </a:r>
            <a:r>
              <a:rPr lang="en-IN" dirty="0" smtClean="0"/>
              <a:t>facility like </a:t>
            </a:r>
            <a:r>
              <a:rPr lang="en-IN" dirty="0"/>
              <a:t>a shopping mall. The aim here is to minimize the total travel time. </a:t>
            </a:r>
            <a:endParaRPr lang="en-IN" dirty="0" smtClean="0"/>
          </a:p>
          <a:p>
            <a:pPr marL="0" indent="0" algn="just">
              <a:buNone/>
            </a:pPr>
            <a:r>
              <a:rPr lang="en-IN" dirty="0" smtClean="0"/>
              <a:t>A third family </a:t>
            </a:r>
            <a:r>
              <a:rPr lang="en-IN" dirty="0"/>
              <a:t>of location problems described for example in </a:t>
            </a:r>
            <a:r>
              <a:rPr lang="en-IN" dirty="0" smtClean="0"/>
              <a:t>deals </a:t>
            </a:r>
            <a:r>
              <a:rPr lang="en-IN" dirty="0"/>
              <a:t>with the </a:t>
            </a:r>
            <a:r>
              <a:rPr lang="en-IN" dirty="0" smtClean="0"/>
              <a:t>location of </a:t>
            </a:r>
            <a:r>
              <a:rPr lang="en-IN" dirty="0"/>
              <a:t>commercial facilities which operate in a competitive environment. </a:t>
            </a:r>
            <a:r>
              <a:rPr lang="en-IN" dirty="0" smtClean="0"/>
              <a:t>The goal </a:t>
            </a:r>
            <a:r>
              <a:rPr lang="en-IN" dirty="0"/>
              <a:t>of a competitive location problem is to estimate the market share </a:t>
            </a:r>
            <a:r>
              <a:rPr lang="en-IN" dirty="0" smtClean="0"/>
              <a:t>captured by </a:t>
            </a:r>
            <a:r>
              <a:rPr lang="en-IN" dirty="0"/>
              <a:t>each competing facility in order to optimize its location.</a:t>
            </a:r>
          </a:p>
        </p:txBody>
      </p:sp>
    </p:spTree>
    <p:extLst>
      <p:ext uri="{BB962C8B-B14F-4D97-AF65-F5344CB8AC3E}">
        <p14:creationId xmlns:p14="http://schemas.microsoft.com/office/powerpoint/2010/main" val="33833774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Picture 4"/>
          <p:cNvPicPr>
            <a:picLocks noChangeAspect="1"/>
          </p:cNvPicPr>
          <p:nvPr/>
        </p:nvPicPr>
        <p:blipFill>
          <a:blip r:embed="rId2"/>
          <a:stretch>
            <a:fillRect/>
          </a:stretch>
        </p:blipFill>
        <p:spPr>
          <a:xfrm>
            <a:off x="51313" y="49229"/>
            <a:ext cx="9041373" cy="3324187"/>
          </a:xfrm>
          <a:prstGeom prst="rect">
            <a:avLst/>
          </a:prstGeom>
        </p:spPr>
      </p:pic>
      <p:pic>
        <p:nvPicPr>
          <p:cNvPr id="6" name="Picture 5"/>
          <p:cNvPicPr>
            <a:picLocks noChangeAspect="1"/>
          </p:cNvPicPr>
          <p:nvPr/>
        </p:nvPicPr>
        <p:blipFill>
          <a:blip r:embed="rId3"/>
          <a:stretch>
            <a:fillRect/>
          </a:stretch>
        </p:blipFill>
        <p:spPr>
          <a:xfrm>
            <a:off x="2438400" y="3581400"/>
            <a:ext cx="4658074" cy="3115688"/>
          </a:xfrm>
          <a:prstGeom prst="rect">
            <a:avLst/>
          </a:prstGeom>
        </p:spPr>
      </p:pic>
    </p:spTree>
    <p:extLst>
      <p:ext uri="{BB962C8B-B14F-4D97-AF65-F5344CB8AC3E}">
        <p14:creationId xmlns:p14="http://schemas.microsoft.com/office/powerpoint/2010/main" val="35316061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2362200"/>
            <a:ext cx="9144000" cy="1659412"/>
          </a:xfrm>
          <a:prstGeom prst="rect">
            <a:avLst/>
          </a:prstGeom>
        </p:spPr>
      </p:pic>
    </p:spTree>
    <p:extLst>
      <p:ext uri="{BB962C8B-B14F-4D97-AF65-F5344CB8AC3E}">
        <p14:creationId xmlns:p14="http://schemas.microsoft.com/office/powerpoint/2010/main" val="38054537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The term “diameter” </a:t>
            </a:r>
            <a:r>
              <a:rPr lang="en-IN" dirty="0" smtClean="0"/>
              <a:t>is </a:t>
            </a:r>
            <a:r>
              <a:rPr lang="en-IN" dirty="0"/>
              <a:t>defined as the maximum eccentricity and also as the path of length equal to the maximum eccentricity</a:t>
            </a:r>
            <a:r>
              <a:rPr lang="en-IN" dirty="0" smtClean="0"/>
              <a:t>.</a:t>
            </a:r>
          </a:p>
          <a:p>
            <a:r>
              <a:rPr lang="en-IN" dirty="0" smtClean="0"/>
              <a:t>The </a:t>
            </a:r>
            <a:r>
              <a:rPr lang="en-IN" dirty="0"/>
              <a:t>radius of a graph is the minimum eccentricity among all vertices in the graph, and a </a:t>
            </a:r>
            <a:r>
              <a:rPr lang="en-IN" dirty="0" err="1"/>
              <a:t>center</a:t>
            </a:r>
            <a:r>
              <a:rPr lang="en-IN" dirty="0"/>
              <a:t> of a graph is a vertex with eccentricity equal to the radius. </a:t>
            </a:r>
            <a:endParaRPr lang="en-IN" dirty="0" smtClean="0"/>
          </a:p>
          <a:p>
            <a:r>
              <a:rPr lang="en-IN" dirty="0" smtClean="0"/>
              <a:t>For </a:t>
            </a:r>
            <a:r>
              <a:rPr lang="en-IN" dirty="0"/>
              <a:t>a general graph, there may be several </a:t>
            </a:r>
            <a:r>
              <a:rPr lang="en-IN" dirty="0" err="1"/>
              <a:t>centers</a:t>
            </a:r>
            <a:r>
              <a:rPr lang="en-IN" dirty="0"/>
              <a:t> and a </a:t>
            </a:r>
            <a:r>
              <a:rPr lang="en-IN" dirty="0" err="1"/>
              <a:t>center</a:t>
            </a:r>
            <a:r>
              <a:rPr lang="en-IN" dirty="0"/>
              <a:t> is not necessarily on a </a:t>
            </a:r>
            <a:r>
              <a:rPr lang="en-IN" dirty="0" smtClean="0"/>
              <a:t>diameter.</a:t>
            </a:r>
            <a:endParaRPr lang="en-IN" dirty="0"/>
          </a:p>
        </p:txBody>
      </p:sp>
    </p:spTree>
    <p:extLst>
      <p:ext uri="{BB962C8B-B14F-4D97-AF65-F5344CB8AC3E}">
        <p14:creationId xmlns:p14="http://schemas.microsoft.com/office/powerpoint/2010/main" val="36850322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2209800" y="2438400"/>
            <a:ext cx="3797200" cy="2397640"/>
          </a:xfrm>
          <a:prstGeom prst="rect">
            <a:avLst/>
          </a:prstGeom>
        </p:spPr>
      </p:pic>
    </p:spTree>
    <p:extLst>
      <p:ext uri="{BB962C8B-B14F-4D97-AF65-F5344CB8AC3E}">
        <p14:creationId xmlns:p14="http://schemas.microsoft.com/office/powerpoint/2010/main" val="1204009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Closeness Centrality</a:t>
            </a:r>
            <a:endParaRPr lang="en-IN" dirty="0"/>
          </a:p>
        </p:txBody>
      </p:sp>
      <p:pic>
        <p:nvPicPr>
          <p:cNvPr id="4" name="Picture 3"/>
          <p:cNvPicPr>
            <a:picLocks noChangeAspect="1"/>
          </p:cNvPicPr>
          <p:nvPr/>
        </p:nvPicPr>
        <p:blipFill>
          <a:blip r:embed="rId2"/>
          <a:stretch>
            <a:fillRect/>
          </a:stretch>
        </p:blipFill>
        <p:spPr>
          <a:xfrm>
            <a:off x="152400" y="1066800"/>
            <a:ext cx="8616371" cy="1524000"/>
          </a:xfrm>
          <a:prstGeom prst="rect">
            <a:avLst/>
          </a:prstGeom>
        </p:spPr>
      </p:pic>
      <p:pic>
        <p:nvPicPr>
          <p:cNvPr id="5" name="Picture 4"/>
          <p:cNvPicPr>
            <a:picLocks noChangeAspect="1"/>
          </p:cNvPicPr>
          <p:nvPr/>
        </p:nvPicPr>
        <p:blipFill>
          <a:blip r:embed="rId3"/>
          <a:stretch>
            <a:fillRect/>
          </a:stretch>
        </p:blipFill>
        <p:spPr>
          <a:xfrm>
            <a:off x="2819400" y="3276600"/>
            <a:ext cx="3124200" cy="940710"/>
          </a:xfrm>
          <a:prstGeom prst="rect">
            <a:avLst/>
          </a:prstGeom>
        </p:spPr>
      </p:pic>
    </p:spTree>
    <p:extLst>
      <p:ext uri="{BB962C8B-B14F-4D97-AF65-F5344CB8AC3E}">
        <p14:creationId xmlns:p14="http://schemas.microsoft.com/office/powerpoint/2010/main" val="3681224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 Explosion</a:t>
            </a:r>
            <a:endParaRPr lang="en-IN" dirty="0"/>
          </a:p>
        </p:txBody>
      </p:sp>
      <p:sp>
        <p:nvSpPr>
          <p:cNvPr id="3" name="Content Placeholder 2"/>
          <p:cNvSpPr>
            <a:spLocks noGrp="1"/>
          </p:cNvSpPr>
          <p:nvPr>
            <p:ph idx="1"/>
          </p:nvPr>
        </p:nvSpPr>
        <p:spPr/>
        <p:txBody>
          <a:bodyPr/>
          <a:lstStyle/>
          <a:p>
            <a:r>
              <a:rPr lang="en-IN" dirty="0" smtClean="0"/>
              <a:t>Most data goes straight to computers</a:t>
            </a:r>
          </a:p>
          <a:p>
            <a:pPr marL="0" indent="0">
              <a:buNone/>
            </a:pPr>
            <a:r>
              <a:rPr lang="en-IN" dirty="0" smtClean="0"/>
              <a:t> </a:t>
            </a:r>
          </a:p>
          <a:p>
            <a:r>
              <a:rPr lang="en-IN" dirty="0" smtClean="0"/>
              <a:t>Data may or may not be created by human beings</a:t>
            </a:r>
            <a:endParaRPr lang="en-IN" dirty="0"/>
          </a:p>
        </p:txBody>
      </p:sp>
    </p:spTree>
    <p:extLst>
      <p:ext uri="{BB962C8B-B14F-4D97-AF65-F5344CB8AC3E}">
        <p14:creationId xmlns:p14="http://schemas.microsoft.com/office/powerpoint/2010/main" val="36867436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Centroid values</a:t>
            </a:r>
            <a:endParaRPr lang="en-IN" dirty="0"/>
          </a:p>
        </p:txBody>
      </p:sp>
      <p:sp>
        <p:nvSpPr>
          <p:cNvPr id="3" name="Content Placeholder 2"/>
          <p:cNvSpPr>
            <a:spLocks noGrp="1"/>
          </p:cNvSpPr>
          <p:nvPr>
            <p:ph idx="1"/>
          </p:nvPr>
        </p:nvSpPr>
        <p:spPr/>
        <p:txBody>
          <a:bodyPr>
            <a:normAutofit lnSpcReduction="10000"/>
          </a:bodyPr>
          <a:lstStyle/>
          <a:p>
            <a:pPr marL="0" indent="0">
              <a:buNone/>
            </a:pPr>
            <a:r>
              <a:rPr lang="en-IN" dirty="0"/>
              <a:t>The </a:t>
            </a:r>
            <a:r>
              <a:rPr lang="en-IN" dirty="0" smtClean="0"/>
              <a:t>centrality </a:t>
            </a:r>
            <a:r>
              <a:rPr lang="en-IN" dirty="0"/>
              <a:t>index presented here is used in </a:t>
            </a:r>
            <a:r>
              <a:rPr lang="en-IN" dirty="0" smtClean="0"/>
              <a:t>competitive settings</a:t>
            </a:r>
            <a:r>
              <a:rPr lang="en-IN" dirty="0"/>
              <a:t>: </a:t>
            </a:r>
            <a:endParaRPr lang="en-IN" dirty="0" smtClean="0"/>
          </a:p>
          <a:p>
            <a:r>
              <a:rPr lang="en-IN" dirty="0" smtClean="0"/>
              <a:t>Suppose </a:t>
            </a:r>
            <a:r>
              <a:rPr lang="en-IN" dirty="0"/>
              <a:t>each vertex represents a customer in a graph. </a:t>
            </a:r>
            <a:endParaRPr lang="en-IN" dirty="0" smtClean="0"/>
          </a:p>
          <a:p>
            <a:r>
              <a:rPr lang="en-IN" dirty="0" smtClean="0"/>
              <a:t>The service location </a:t>
            </a:r>
            <a:r>
              <a:rPr lang="en-IN" dirty="0"/>
              <a:t>problem considered above assumes a single store in a region. In reality</a:t>
            </a:r>
            <a:r>
              <a:rPr lang="en-IN" dirty="0" smtClean="0"/>
              <a:t>, however</a:t>
            </a:r>
            <a:r>
              <a:rPr lang="en-IN" dirty="0"/>
              <a:t>, this is usually not the case. There is often at least one competitor </a:t>
            </a:r>
            <a:r>
              <a:rPr lang="en-IN" dirty="0" smtClean="0"/>
              <a:t>offering the </a:t>
            </a:r>
            <a:r>
              <a:rPr lang="en-IN" dirty="0"/>
              <a:t>same products or services. Competitive location problems deal </a:t>
            </a:r>
            <a:r>
              <a:rPr lang="en-IN" dirty="0" smtClean="0"/>
              <a:t>with the </a:t>
            </a:r>
            <a:r>
              <a:rPr lang="en-IN" dirty="0"/>
              <a:t>planning of commercial facilities which operate in such a competitive environment.</a:t>
            </a:r>
          </a:p>
          <a:p>
            <a:r>
              <a:rPr lang="en-IN" dirty="0"/>
              <a:t>For reasons of simplicity, we assume that the competing facilities </a:t>
            </a:r>
            <a:r>
              <a:rPr lang="en-IN" dirty="0" smtClean="0"/>
              <a:t>are equally </a:t>
            </a:r>
            <a:r>
              <a:rPr lang="en-IN" dirty="0"/>
              <a:t>attractive and that customers prefer the facility closest </a:t>
            </a:r>
            <a:r>
              <a:rPr lang="en-IN" dirty="0" smtClean="0"/>
              <a:t>to them</a:t>
            </a:r>
            <a:r>
              <a:rPr lang="en-IN" dirty="0"/>
              <a:t>. </a:t>
            </a:r>
            <a:endParaRPr lang="en-IN" dirty="0" smtClean="0"/>
          </a:p>
          <a:p>
            <a:pPr marL="0" indent="0">
              <a:buNone/>
            </a:pPr>
            <a:r>
              <a:rPr lang="en-IN" dirty="0" smtClean="0"/>
              <a:t>Consider now </a:t>
            </a:r>
            <a:r>
              <a:rPr lang="en-IN" dirty="0"/>
              <a:t>the following situation: </a:t>
            </a:r>
            <a:endParaRPr lang="en-IN" dirty="0" smtClean="0"/>
          </a:p>
          <a:p>
            <a:pPr marL="0" indent="0">
              <a:buNone/>
            </a:pPr>
            <a:r>
              <a:rPr lang="en-IN" dirty="0" smtClean="0"/>
              <a:t>A </a:t>
            </a:r>
            <a:r>
              <a:rPr lang="en-IN" dirty="0"/>
              <a:t>salesman selects a location for his store </a:t>
            </a:r>
            <a:r>
              <a:rPr lang="en-IN" dirty="0" smtClean="0"/>
              <a:t>knowing that </a:t>
            </a:r>
            <a:r>
              <a:rPr lang="en-IN" dirty="0"/>
              <a:t>a competitor can observe the selection process and decide afterwards </a:t>
            </a:r>
            <a:r>
              <a:rPr lang="en-IN" dirty="0" smtClean="0"/>
              <a:t>which location </a:t>
            </a:r>
            <a:r>
              <a:rPr lang="en-IN" dirty="0"/>
              <a:t>to select for </a:t>
            </a:r>
            <a:r>
              <a:rPr lang="en-IN" dirty="0" smtClean="0"/>
              <a:t>their </a:t>
            </a:r>
            <a:r>
              <a:rPr lang="en-IN" dirty="0"/>
              <a:t>shop. Which vertex should the salesman choose?</a:t>
            </a:r>
          </a:p>
        </p:txBody>
      </p:sp>
    </p:spTree>
    <p:extLst>
      <p:ext uri="{BB962C8B-B14F-4D97-AF65-F5344CB8AC3E}">
        <p14:creationId xmlns:p14="http://schemas.microsoft.com/office/powerpoint/2010/main" val="30325941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Content Placeholder 3"/>
          <p:cNvSpPr>
            <a:spLocks noGrp="1"/>
          </p:cNvSpPr>
          <p:nvPr>
            <p:ph idx="1"/>
          </p:nvPr>
        </p:nvSpPr>
        <p:spPr/>
        <p:txBody>
          <a:bodyPr/>
          <a:lstStyle/>
          <a:p>
            <a:endParaRPr lang="en-IN"/>
          </a:p>
        </p:txBody>
      </p:sp>
      <p:pic>
        <p:nvPicPr>
          <p:cNvPr id="5" name="Picture 4"/>
          <p:cNvPicPr>
            <a:picLocks noChangeAspect="1"/>
          </p:cNvPicPr>
          <p:nvPr/>
        </p:nvPicPr>
        <p:blipFill>
          <a:blip r:embed="rId2"/>
          <a:stretch>
            <a:fillRect/>
          </a:stretch>
        </p:blipFill>
        <p:spPr>
          <a:xfrm>
            <a:off x="0" y="1283906"/>
            <a:ext cx="9144000" cy="4290188"/>
          </a:xfrm>
          <a:prstGeom prst="rect">
            <a:avLst/>
          </a:prstGeom>
        </p:spPr>
      </p:pic>
    </p:spTree>
    <p:extLst>
      <p:ext uri="{BB962C8B-B14F-4D97-AF65-F5344CB8AC3E}">
        <p14:creationId xmlns:p14="http://schemas.microsoft.com/office/powerpoint/2010/main" val="10482084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Shortest Paths</a:t>
            </a:r>
            <a:endParaRPr lang="en-IN" dirty="0"/>
          </a:p>
        </p:txBody>
      </p:sp>
      <p:sp>
        <p:nvSpPr>
          <p:cNvPr id="3" name="Content Placeholder 2"/>
          <p:cNvSpPr>
            <a:spLocks noGrp="1"/>
          </p:cNvSpPr>
          <p:nvPr>
            <p:ph idx="1"/>
          </p:nvPr>
        </p:nvSpPr>
        <p:spPr/>
        <p:txBody>
          <a:bodyPr/>
          <a:lstStyle/>
          <a:p>
            <a:r>
              <a:rPr lang="en-IN" dirty="0"/>
              <a:t>We will call a vertex v or an </a:t>
            </a:r>
            <a:r>
              <a:rPr lang="en-IN" dirty="0" smtClean="0"/>
              <a:t>edge e, </a:t>
            </a:r>
            <a:r>
              <a:rPr lang="en-IN" dirty="0"/>
              <a:t>(graph) ’element’ and denote the centrality of an element in general by x. </a:t>
            </a:r>
            <a:r>
              <a:rPr lang="en-IN" dirty="0" smtClean="0"/>
              <a:t>The first </a:t>
            </a:r>
            <a:r>
              <a:rPr lang="en-IN" dirty="0"/>
              <a:t>two indices, stress and betweenness centrality of an element x, are </a:t>
            </a:r>
            <a:r>
              <a:rPr lang="en-IN" dirty="0" smtClean="0"/>
              <a:t>based on </a:t>
            </a:r>
            <a:r>
              <a:rPr lang="en-IN" dirty="0"/>
              <a:t>the (relative) number of shortest paths that contain x.</a:t>
            </a:r>
          </a:p>
        </p:txBody>
      </p:sp>
    </p:spTree>
    <p:extLst>
      <p:ext uri="{BB962C8B-B14F-4D97-AF65-F5344CB8AC3E}">
        <p14:creationId xmlns:p14="http://schemas.microsoft.com/office/powerpoint/2010/main" val="15278869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152400" y="1063423"/>
            <a:ext cx="8839200" cy="5184977"/>
          </a:xfrm>
        </p:spPr>
        <p:txBody>
          <a:bodyPr>
            <a:normAutofit/>
          </a:bodyPr>
          <a:lstStyle/>
          <a:p>
            <a:r>
              <a:rPr lang="en-IN" dirty="0"/>
              <a:t>The first centrality index based on enumeration of shortest paths is stress </a:t>
            </a:r>
            <a:r>
              <a:rPr lang="en-IN" dirty="0" smtClean="0"/>
              <a:t>centrality C</a:t>
            </a:r>
            <a:r>
              <a:rPr lang="en-IN" baseline="-25000" dirty="0" smtClean="0"/>
              <a:t>S</a:t>
            </a:r>
            <a:r>
              <a:rPr lang="en-IN" dirty="0" smtClean="0"/>
              <a:t> </a:t>
            </a:r>
            <a:r>
              <a:rPr lang="en-IN" dirty="0"/>
              <a:t>(x</a:t>
            </a:r>
            <a:r>
              <a:rPr lang="en-IN" dirty="0" smtClean="0"/>
              <a:t>). </a:t>
            </a:r>
          </a:p>
          <a:p>
            <a:r>
              <a:rPr lang="en-IN" dirty="0" smtClean="0"/>
              <a:t>It was </a:t>
            </a:r>
            <a:r>
              <a:rPr lang="en-IN" dirty="0"/>
              <a:t>concerned with the </a:t>
            </a:r>
            <a:r>
              <a:rPr lang="en-IN" dirty="0" smtClean="0"/>
              <a:t>following question: how </a:t>
            </a:r>
            <a:r>
              <a:rPr lang="en-IN" dirty="0"/>
              <a:t>much ‘work’ is done by each vertex in a communication network. </a:t>
            </a:r>
            <a:endParaRPr lang="en-IN" dirty="0" smtClean="0"/>
          </a:p>
          <a:p>
            <a:r>
              <a:rPr lang="en-IN" dirty="0" smtClean="0"/>
              <a:t>It </a:t>
            </a:r>
            <a:r>
              <a:rPr lang="en-IN" dirty="0"/>
              <a:t>is </a:t>
            </a:r>
            <a:r>
              <a:rPr lang="en-IN" dirty="0" smtClean="0"/>
              <a:t>clear that </a:t>
            </a:r>
            <a:r>
              <a:rPr lang="en-IN" dirty="0"/>
              <a:t>communication or transport of goods will follow different kinds of paths </a:t>
            </a:r>
            <a:r>
              <a:rPr lang="en-IN" dirty="0" smtClean="0"/>
              <a:t>in a </a:t>
            </a:r>
            <a:r>
              <a:rPr lang="en-IN" dirty="0"/>
              <a:t>social network. Nonetheless, the author </a:t>
            </a:r>
            <a:r>
              <a:rPr lang="en-IN" dirty="0" smtClean="0"/>
              <a:t>models </a:t>
            </a:r>
            <a:r>
              <a:rPr lang="en-IN" dirty="0"/>
              <a:t>the set of paths </a:t>
            </a:r>
            <a:r>
              <a:rPr lang="en-IN" dirty="0" smtClean="0"/>
              <a:t>used for </a:t>
            </a:r>
            <a:r>
              <a:rPr lang="en-IN" dirty="0"/>
              <a:t>communication as the set of shortest paths. The assumption is that </a:t>
            </a:r>
            <a:r>
              <a:rPr lang="en-IN" dirty="0" smtClean="0"/>
              <a:t>counting the </a:t>
            </a:r>
            <a:r>
              <a:rPr lang="en-IN" dirty="0"/>
              <a:t>number of shortest path that contain an element x gives an </a:t>
            </a:r>
            <a:r>
              <a:rPr lang="en-IN" dirty="0" smtClean="0"/>
              <a:t>approximation of </a:t>
            </a:r>
            <a:r>
              <a:rPr lang="en-IN" dirty="0"/>
              <a:t>the amount of ‘work’ or ‘stress’ the element has to sustain in the network.</a:t>
            </a:r>
          </a:p>
          <a:p>
            <a:r>
              <a:rPr lang="en-IN" dirty="0"/>
              <a:t>With this, an element is the more central the more shortest paths run </a:t>
            </a:r>
            <a:r>
              <a:rPr lang="en-IN" dirty="0" smtClean="0"/>
              <a:t>through it</a:t>
            </a:r>
            <a:r>
              <a:rPr lang="en-IN" dirty="0"/>
              <a:t>. The formal definition is given </a:t>
            </a:r>
            <a:r>
              <a:rPr lang="en-IN" dirty="0" smtClean="0"/>
              <a:t>as follows, </a:t>
            </a:r>
            <a:r>
              <a:rPr lang="en-IN" dirty="0"/>
              <a:t>where </a:t>
            </a:r>
            <a:r>
              <a:rPr lang="en-IN" dirty="0" err="1"/>
              <a:t>σ</a:t>
            </a:r>
            <a:r>
              <a:rPr lang="en-IN" baseline="-25000" dirty="0" err="1"/>
              <a:t>st</a:t>
            </a:r>
            <a:r>
              <a:rPr lang="en-IN" dirty="0"/>
              <a:t> (v) denotes the number of shortest paths containing </a:t>
            </a:r>
            <a:r>
              <a:rPr lang="en-IN" dirty="0" smtClean="0"/>
              <a:t>v:</a:t>
            </a:r>
            <a:endParaRPr lang="en-IN" dirty="0"/>
          </a:p>
        </p:txBody>
      </p:sp>
      <p:pic>
        <p:nvPicPr>
          <p:cNvPr id="4" name="Picture 3"/>
          <p:cNvPicPr>
            <a:picLocks noChangeAspect="1"/>
          </p:cNvPicPr>
          <p:nvPr/>
        </p:nvPicPr>
        <p:blipFill>
          <a:blip r:embed="rId2"/>
          <a:stretch>
            <a:fillRect/>
          </a:stretch>
        </p:blipFill>
        <p:spPr>
          <a:xfrm>
            <a:off x="5905700" y="5943600"/>
            <a:ext cx="3061951" cy="717750"/>
          </a:xfrm>
          <a:prstGeom prst="rect">
            <a:avLst/>
          </a:prstGeom>
        </p:spPr>
      </p:pic>
    </p:spTree>
    <p:extLst>
      <p:ext uri="{BB962C8B-B14F-4D97-AF65-F5344CB8AC3E}">
        <p14:creationId xmlns:p14="http://schemas.microsoft.com/office/powerpoint/2010/main" val="23082744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Although this centrality was designed to measure stress on vertices, the </a:t>
            </a:r>
            <a:r>
              <a:rPr lang="en-IN" dirty="0" smtClean="0"/>
              <a:t>same definition </a:t>
            </a:r>
            <a:r>
              <a:rPr lang="en-IN" dirty="0"/>
              <a:t>can be applied for </a:t>
            </a:r>
            <a:r>
              <a:rPr lang="en-IN" dirty="0" smtClean="0"/>
              <a:t>edges, </a:t>
            </a:r>
            <a:r>
              <a:rPr lang="en-IN" dirty="0"/>
              <a:t>where </a:t>
            </a:r>
            <a:r>
              <a:rPr lang="en-IN" dirty="0" err="1"/>
              <a:t>σst</a:t>
            </a:r>
            <a:r>
              <a:rPr lang="en-IN" dirty="0"/>
              <a:t> (e) denotes the number of shortest paths containing the edge e:</a:t>
            </a:r>
          </a:p>
        </p:txBody>
      </p:sp>
      <p:pic>
        <p:nvPicPr>
          <p:cNvPr id="4" name="Picture 3"/>
          <p:cNvPicPr>
            <a:picLocks noChangeAspect="1"/>
          </p:cNvPicPr>
          <p:nvPr/>
        </p:nvPicPr>
        <p:blipFill>
          <a:blip r:embed="rId2"/>
          <a:stretch>
            <a:fillRect/>
          </a:stretch>
        </p:blipFill>
        <p:spPr>
          <a:xfrm>
            <a:off x="3200400" y="3288914"/>
            <a:ext cx="2540768" cy="856406"/>
          </a:xfrm>
          <a:prstGeom prst="rect">
            <a:avLst/>
          </a:prstGeom>
        </p:spPr>
      </p:pic>
    </p:spTree>
    <p:extLst>
      <p:ext uri="{BB962C8B-B14F-4D97-AF65-F5344CB8AC3E}">
        <p14:creationId xmlns:p14="http://schemas.microsoft.com/office/powerpoint/2010/main" val="2865292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Betweenness Centrality</a:t>
            </a:r>
            <a:endParaRPr lang="en-IN" dirty="0"/>
          </a:p>
        </p:txBody>
      </p:sp>
      <p:sp>
        <p:nvSpPr>
          <p:cNvPr id="3" name="Content Placeholder 2"/>
          <p:cNvSpPr>
            <a:spLocks noGrp="1"/>
          </p:cNvSpPr>
          <p:nvPr>
            <p:ph idx="1"/>
          </p:nvPr>
        </p:nvSpPr>
        <p:spPr/>
        <p:txBody>
          <a:bodyPr/>
          <a:lstStyle/>
          <a:p>
            <a:r>
              <a:rPr lang="en-IN" dirty="0"/>
              <a:t>Betweenness centrality quantifies the number of times a node acts as a bridge along the shortest path between two other nodes. </a:t>
            </a:r>
            <a:endParaRPr lang="en-IN" dirty="0" smtClean="0"/>
          </a:p>
          <a:p>
            <a:r>
              <a:rPr lang="en-IN" dirty="0" smtClean="0"/>
              <a:t>It </a:t>
            </a:r>
            <a:r>
              <a:rPr lang="en-IN" dirty="0"/>
              <a:t>was introduced as a measure for quantifying the control of a human on the communication between other humans in a social network by Linton Freeman. </a:t>
            </a:r>
            <a:endParaRPr lang="en-IN" dirty="0" smtClean="0"/>
          </a:p>
          <a:p>
            <a:r>
              <a:rPr lang="en-IN" dirty="0" smtClean="0"/>
              <a:t>In </a:t>
            </a:r>
            <a:r>
              <a:rPr lang="en-IN" dirty="0"/>
              <a:t>this conception, vertices that have a high probability to occur on a randomly chosen shortest path between two randomly chosen vertices have a high betweenness. </a:t>
            </a:r>
          </a:p>
        </p:txBody>
      </p:sp>
    </p:spTree>
    <p:extLst>
      <p:ext uri="{BB962C8B-B14F-4D97-AF65-F5344CB8AC3E}">
        <p14:creationId xmlns:p14="http://schemas.microsoft.com/office/powerpoint/2010/main" val="21414781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The betweenness of a vertex v in a graph G := (V, E) with V vertices is computed as follows: </a:t>
            </a:r>
            <a:endParaRPr lang="en-IN" dirty="0" smtClean="0"/>
          </a:p>
          <a:p>
            <a:pPr lvl="1"/>
            <a:r>
              <a:rPr lang="en-IN" dirty="0" smtClean="0"/>
              <a:t>For </a:t>
            </a:r>
            <a:r>
              <a:rPr lang="en-IN" dirty="0"/>
              <a:t>each pair of vertices (s, t), compute the shortest paths between them. </a:t>
            </a:r>
            <a:endParaRPr lang="en-IN" dirty="0" smtClean="0"/>
          </a:p>
          <a:p>
            <a:pPr lvl="1"/>
            <a:r>
              <a:rPr lang="en-IN" dirty="0" smtClean="0"/>
              <a:t>For </a:t>
            </a:r>
            <a:r>
              <a:rPr lang="en-IN" dirty="0"/>
              <a:t>each pair of vertices (s, t), determine the fraction of shortest paths that pass through the vertex in question (here, vertex v). </a:t>
            </a:r>
            <a:endParaRPr lang="en-IN" dirty="0" smtClean="0"/>
          </a:p>
          <a:p>
            <a:pPr lvl="1"/>
            <a:r>
              <a:rPr lang="en-IN" dirty="0" smtClean="0"/>
              <a:t>Sum </a:t>
            </a:r>
            <a:r>
              <a:rPr lang="en-IN" dirty="0"/>
              <a:t>this fraction over all pairs of vertices (s, t). </a:t>
            </a:r>
            <a:endParaRPr lang="en-IN" dirty="0" smtClean="0"/>
          </a:p>
          <a:p>
            <a:pPr lvl="1"/>
            <a:endParaRPr lang="en-IN" dirty="0"/>
          </a:p>
          <a:p>
            <a:pPr lvl="1"/>
            <a:endParaRPr lang="en-IN" dirty="0" smtClean="0"/>
          </a:p>
          <a:p>
            <a:pPr lvl="1"/>
            <a:endParaRPr lang="en-IN" dirty="0"/>
          </a:p>
          <a:p>
            <a:pPr marL="457207" lvl="1" indent="0">
              <a:buNone/>
            </a:pPr>
            <a:r>
              <a:rPr lang="en-IN" dirty="0"/>
              <a:t>where </a:t>
            </a:r>
            <a:r>
              <a:rPr lang="en-IN" dirty="0" err="1"/>
              <a:t>σst</a:t>
            </a:r>
            <a:r>
              <a:rPr lang="en-IN" dirty="0"/>
              <a:t> is total number of shortest paths from node s to node t and </a:t>
            </a:r>
            <a:r>
              <a:rPr lang="en-IN" dirty="0" err="1"/>
              <a:t>σst</a:t>
            </a:r>
            <a:r>
              <a:rPr lang="en-IN" dirty="0"/>
              <a:t>(v) is the number of those paths that pass through v.</a:t>
            </a:r>
          </a:p>
        </p:txBody>
      </p:sp>
      <p:pic>
        <p:nvPicPr>
          <p:cNvPr id="5" name="Picture 4"/>
          <p:cNvPicPr>
            <a:picLocks noChangeAspect="1"/>
          </p:cNvPicPr>
          <p:nvPr/>
        </p:nvPicPr>
        <p:blipFill>
          <a:blip r:embed="rId2"/>
          <a:stretch>
            <a:fillRect/>
          </a:stretch>
        </p:blipFill>
        <p:spPr>
          <a:xfrm>
            <a:off x="2590800" y="3962400"/>
            <a:ext cx="3289968" cy="791156"/>
          </a:xfrm>
          <a:prstGeom prst="rect">
            <a:avLst/>
          </a:prstGeom>
        </p:spPr>
      </p:pic>
    </p:spTree>
    <p:extLst>
      <p:ext uri="{BB962C8B-B14F-4D97-AF65-F5344CB8AC3E}">
        <p14:creationId xmlns:p14="http://schemas.microsoft.com/office/powerpoint/2010/main" val="322480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What to do?</a:t>
            </a:r>
            <a:endParaRPr lang="en-IN" dirty="0"/>
          </a:p>
        </p:txBody>
      </p:sp>
      <p:sp>
        <p:nvSpPr>
          <p:cNvPr id="3" name="Content Placeholder 2"/>
          <p:cNvSpPr>
            <a:spLocks noGrp="1"/>
          </p:cNvSpPr>
          <p:nvPr>
            <p:ph idx="1"/>
          </p:nvPr>
        </p:nvSpPr>
        <p:spPr/>
        <p:txBody>
          <a:bodyPr/>
          <a:lstStyle/>
          <a:p>
            <a:r>
              <a:rPr lang="en-IN" dirty="0" smtClean="0"/>
              <a:t>Understand the context and frame a question</a:t>
            </a:r>
          </a:p>
          <a:p>
            <a:r>
              <a:rPr lang="en-IN" dirty="0" smtClean="0"/>
              <a:t>Translate the business question into a data analytics question</a:t>
            </a:r>
          </a:p>
          <a:p>
            <a:r>
              <a:rPr lang="en-IN" dirty="0" smtClean="0"/>
              <a:t>Collect, understand and process data </a:t>
            </a:r>
          </a:p>
          <a:p>
            <a:r>
              <a:rPr lang="en-IN" dirty="0" smtClean="0"/>
              <a:t>Build models and evaluate </a:t>
            </a:r>
          </a:p>
          <a:p>
            <a:r>
              <a:rPr lang="en-IN" dirty="0" smtClean="0"/>
              <a:t>Deploy the results </a:t>
            </a:r>
          </a:p>
          <a:p>
            <a:endParaRPr lang="en-IN" dirty="0" smtClean="0"/>
          </a:p>
          <a:p>
            <a:r>
              <a:rPr lang="en-IN" b="1" dirty="0" smtClean="0"/>
              <a:t>The process should be Iterative and Incremental ???</a:t>
            </a:r>
          </a:p>
          <a:p>
            <a:endParaRPr lang="en-IN" dirty="0"/>
          </a:p>
        </p:txBody>
      </p:sp>
    </p:spTree>
    <p:extLst>
      <p:ext uri="{BB962C8B-B14F-4D97-AF65-F5344CB8AC3E}">
        <p14:creationId xmlns:p14="http://schemas.microsoft.com/office/powerpoint/2010/main" val="1312561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p:cNvSpPr>
            <a:spLocks noGrp="1" noChangeArrowheads="1"/>
          </p:cNvSpPr>
          <p:nvPr>
            <p:ph type="title"/>
          </p:nvPr>
        </p:nvSpPr>
        <p:spPr/>
        <p:txBody>
          <a:bodyPr/>
          <a:lstStyle/>
          <a:p>
            <a:r>
              <a:rPr lang="en-US"/>
              <a:t>Some terms</a:t>
            </a:r>
          </a:p>
        </p:txBody>
      </p:sp>
      <p:sp>
        <p:nvSpPr>
          <p:cNvPr id="350211" name="Rectangle 3"/>
          <p:cNvSpPr>
            <a:spLocks noGrp="1" noChangeArrowheads="1"/>
          </p:cNvSpPr>
          <p:nvPr>
            <p:ph idx="1"/>
          </p:nvPr>
        </p:nvSpPr>
        <p:spPr/>
        <p:txBody>
          <a:bodyPr/>
          <a:lstStyle/>
          <a:p>
            <a:r>
              <a:rPr lang="en-US"/>
              <a:t>Ground truth = the real thing</a:t>
            </a:r>
          </a:p>
          <a:p>
            <a:r>
              <a:rPr lang="en-US"/>
              <a:t>Gold standard = the best we can get</a:t>
            </a:r>
          </a:p>
          <a:p>
            <a:r>
              <a:rPr lang="en-US"/>
              <a:t>Bronze standard = gold standard with limitations</a:t>
            </a:r>
          </a:p>
          <a:p>
            <a:r>
              <a:rPr lang="en-US"/>
              <a:t>Reference standard = preferred term for gold standard in the medical community </a:t>
            </a:r>
          </a:p>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p:txBody>
          <a:bodyPr/>
          <a:lstStyle/>
          <a:p>
            <a:r>
              <a:rPr lang="en-US"/>
              <a:t>What to evaluate?</a:t>
            </a:r>
          </a:p>
        </p:txBody>
      </p:sp>
      <p:sp>
        <p:nvSpPr>
          <p:cNvPr id="352259" name="Rectangle 3"/>
          <p:cNvSpPr>
            <a:spLocks noGrp="1" noChangeArrowheads="1"/>
          </p:cNvSpPr>
          <p:nvPr>
            <p:ph idx="1"/>
          </p:nvPr>
        </p:nvSpPr>
        <p:spPr/>
        <p:txBody>
          <a:bodyPr/>
          <a:lstStyle/>
          <a:p>
            <a:r>
              <a:rPr lang="en-US" dirty="0"/>
              <a:t>Without reference standard, subjective or qualitative evaluation is hard to avoid</a:t>
            </a:r>
          </a:p>
          <a:p>
            <a:r>
              <a:rPr lang="en-US" dirty="0"/>
              <a:t>Region/pixel based comparisons</a:t>
            </a:r>
          </a:p>
          <a:p>
            <a:r>
              <a:rPr lang="en-US" dirty="0"/>
              <a:t>Border/surface comparisons</a:t>
            </a:r>
          </a:p>
          <a:p>
            <a:r>
              <a:rPr lang="en-US" dirty="0"/>
              <a:t>(a selection of) Points</a:t>
            </a:r>
          </a:p>
          <a:p>
            <a:r>
              <a:rPr lang="en-US" dirty="0"/>
              <a:t>Global performance measures versus local measures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2"/>
          <p:cNvSpPr>
            <a:spLocks noGrp="1"/>
          </p:cNvSpPr>
          <p:nvPr>
            <p:ph type="title"/>
          </p:nvPr>
        </p:nvSpPr>
        <p:spPr/>
        <p:txBody>
          <a:bodyPr/>
          <a:lstStyle/>
          <a:p>
            <a:pPr eaLnBrk="1" hangingPunct="1"/>
            <a:r>
              <a:rPr lang="en-US" altLang="en-US" smtClean="0"/>
              <a:t>Why Evaluate?</a:t>
            </a:r>
          </a:p>
        </p:txBody>
      </p:sp>
      <p:sp>
        <p:nvSpPr>
          <p:cNvPr id="7171" name="Content Placeholder 3"/>
          <p:cNvSpPr>
            <a:spLocks noGrp="1"/>
          </p:cNvSpPr>
          <p:nvPr>
            <p:ph sz="quarter" idx="1"/>
          </p:nvPr>
        </p:nvSpPr>
        <p:spPr>
          <a:xfrm>
            <a:off x="838200" y="2438400"/>
            <a:ext cx="7772400" cy="3581400"/>
          </a:xfrm>
        </p:spPr>
        <p:txBody>
          <a:bodyPr/>
          <a:lstStyle/>
          <a:p>
            <a:pPr eaLnBrk="1" hangingPunct="1"/>
            <a:r>
              <a:rPr lang="en-US" altLang="en-US" smtClean="0"/>
              <a:t>Multiple methods are available to classify or predict</a:t>
            </a:r>
          </a:p>
          <a:p>
            <a:pPr eaLnBrk="1" hangingPunct="1"/>
            <a:r>
              <a:rPr lang="en-US" altLang="en-US" smtClean="0"/>
              <a:t>For each method, multiple choices are available for settings</a:t>
            </a:r>
          </a:p>
          <a:p>
            <a:pPr eaLnBrk="1" hangingPunct="1"/>
            <a:r>
              <a:rPr lang="en-US" altLang="en-US" smtClean="0"/>
              <a:t>To choose best model, need to assess each model’s performance</a:t>
            </a:r>
          </a:p>
        </p:txBody>
      </p:sp>
    </p:spTree>
    <p:extLst>
      <p:ext uri="{BB962C8B-B14F-4D97-AF65-F5344CB8AC3E}">
        <p14:creationId xmlns:p14="http://schemas.microsoft.com/office/powerpoint/2010/main" val="3492973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2"/>
          <p:cNvSpPr>
            <a:spLocks noGrp="1"/>
          </p:cNvSpPr>
          <p:nvPr>
            <p:ph type="title"/>
          </p:nvPr>
        </p:nvSpPr>
        <p:spPr/>
        <p:txBody>
          <a:bodyPr/>
          <a:lstStyle/>
          <a:p>
            <a:pPr eaLnBrk="1" hangingPunct="1"/>
            <a:r>
              <a:rPr lang="en-US" altLang="en-US" smtClean="0"/>
              <a:t>Misclassification error</a:t>
            </a:r>
          </a:p>
        </p:txBody>
      </p:sp>
      <p:sp>
        <p:nvSpPr>
          <p:cNvPr id="9219" name="Content Placeholder 3"/>
          <p:cNvSpPr>
            <a:spLocks noGrp="1"/>
          </p:cNvSpPr>
          <p:nvPr>
            <p:ph sz="quarter" idx="1"/>
          </p:nvPr>
        </p:nvSpPr>
        <p:spPr>
          <a:xfrm>
            <a:off x="914400" y="2209800"/>
            <a:ext cx="7772400" cy="3810000"/>
          </a:xfrm>
        </p:spPr>
        <p:txBody>
          <a:bodyPr/>
          <a:lstStyle/>
          <a:p>
            <a:pPr eaLnBrk="1" hangingPunct="1"/>
            <a:r>
              <a:rPr lang="en-US" altLang="en-US" smtClean="0"/>
              <a:t>Error = classifying a record as belonging to one class when it belongs to another class.</a:t>
            </a:r>
          </a:p>
          <a:p>
            <a:pPr eaLnBrk="1" hangingPunct="1"/>
            <a:endParaRPr lang="en-US" altLang="en-US" smtClean="0"/>
          </a:p>
          <a:p>
            <a:pPr eaLnBrk="1" hangingPunct="1"/>
            <a:r>
              <a:rPr lang="en-US" altLang="en-US" smtClean="0"/>
              <a:t>Error rate = percent of misclassified records out of the total records in the validation data</a:t>
            </a:r>
          </a:p>
        </p:txBody>
      </p:sp>
    </p:spTree>
    <p:extLst>
      <p:ext uri="{BB962C8B-B14F-4D97-AF65-F5344CB8AC3E}">
        <p14:creationId xmlns:p14="http://schemas.microsoft.com/office/powerpoint/2010/main" val="3395298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2"/>
          <p:cNvSpPr>
            <a:spLocks noGrp="1" noChangeArrowheads="1"/>
          </p:cNvSpPr>
          <p:nvPr>
            <p:ph type="title"/>
          </p:nvPr>
        </p:nvSpPr>
        <p:spPr/>
        <p:txBody>
          <a:bodyPr/>
          <a:lstStyle/>
          <a:p>
            <a:r>
              <a:rPr lang="en-US"/>
              <a:t>What region to evaluate over?</a:t>
            </a:r>
          </a:p>
        </p:txBody>
      </p:sp>
      <p:pic>
        <p:nvPicPr>
          <p:cNvPr id="358403" name="Picture 3"/>
          <p:cNvPicPr>
            <a:picLocks noGrp="1" noChangeArrowheads="1"/>
          </p:cNvPicPr>
          <p:nvPr>
            <p:ph sz="half" idx="1"/>
          </p:nvPr>
        </p:nvPicPr>
        <p:blipFill>
          <a:blip r:embed="rId3" cstate="print"/>
          <a:srcRect/>
          <a:stretch>
            <a:fillRect/>
          </a:stretch>
        </p:blipFill>
        <p:spPr>
          <a:xfrm>
            <a:off x="1752600" y="2105025"/>
            <a:ext cx="3511550" cy="3609975"/>
          </a:xfrm>
          <a:noFill/>
          <a:ln/>
        </p:spPr>
      </p:pic>
      <p:pic>
        <p:nvPicPr>
          <p:cNvPr id="358404" name="Picture 4"/>
          <p:cNvPicPr>
            <a:picLocks noGrp="1" noChangeArrowheads="1"/>
          </p:cNvPicPr>
          <p:nvPr>
            <p:ph sz="half" idx="2"/>
          </p:nvPr>
        </p:nvPicPr>
        <p:blipFill>
          <a:blip r:embed="rId4" cstate="print"/>
          <a:srcRect/>
          <a:stretch>
            <a:fillRect/>
          </a:stretch>
        </p:blipFill>
        <p:spPr>
          <a:xfrm>
            <a:off x="5403850" y="2105025"/>
            <a:ext cx="3511550" cy="3609975"/>
          </a:xfrm>
          <a:noFill/>
          <a:ln/>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10015</TotalTime>
  <Words>2076</Words>
  <Application>Microsoft Office PowerPoint</Application>
  <PresentationFormat>On-screen Show (4:3)</PresentationFormat>
  <Paragraphs>245</Paragraphs>
  <Slides>36</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Verdana</vt:lpstr>
      <vt:lpstr>Arial Narrow</vt:lpstr>
      <vt:lpstr>Century Gothic</vt:lpstr>
      <vt:lpstr>Calibri</vt:lpstr>
      <vt:lpstr>Arial</vt:lpstr>
      <vt:lpstr>Wingdings 3</vt:lpstr>
      <vt:lpstr>Times New Roman</vt:lpstr>
      <vt:lpstr>Ion</vt:lpstr>
      <vt:lpstr>Introduction to Data Analytics</vt:lpstr>
      <vt:lpstr>Application areas</vt:lpstr>
      <vt:lpstr>Data Explosion</vt:lpstr>
      <vt:lpstr>What to do?</vt:lpstr>
      <vt:lpstr>Some terms</vt:lpstr>
      <vt:lpstr>What to evaluate?</vt:lpstr>
      <vt:lpstr>Why Evaluate?</vt:lpstr>
      <vt:lpstr>Misclassification error</vt:lpstr>
      <vt:lpstr>What region to evaluate over?</vt:lpstr>
      <vt:lpstr>Combination of reference and result</vt:lpstr>
      <vt:lpstr>Confusion Matrix</vt:lpstr>
      <vt:lpstr>PowerPoint Presentation</vt:lpstr>
      <vt:lpstr>Confusion matrix</vt:lpstr>
      <vt:lpstr>Do not get confused!</vt:lpstr>
      <vt:lpstr>PowerPoint Presentation</vt:lpstr>
      <vt:lpstr>PowerPoint Presentation</vt:lpstr>
      <vt:lpstr>PowerPoint Presentation</vt:lpstr>
      <vt:lpstr>Overlap = intersection / union = TP/(TP+FP+FN)</vt:lpstr>
      <vt:lpstr>Overlap</vt:lpstr>
      <vt:lpstr>Centrality Indices</vt:lpstr>
      <vt:lpstr>Introductory Examples</vt:lpstr>
      <vt:lpstr>Degree Centrality</vt:lpstr>
      <vt:lpstr>Facility Location Problem</vt:lpstr>
      <vt:lpstr>PowerPoint Presentation</vt:lpstr>
      <vt:lpstr>PowerPoint Presentation</vt:lpstr>
      <vt:lpstr>PowerPoint Presentation</vt:lpstr>
      <vt:lpstr>PowerPoint Presentation</vt:lpstr>
      <vt:lpstr>PowerPoint Presentation</vt:lpstr>
      <vt:lpstr>Closeness Centrality</vt:lpstr>
      <vt:lpstr>Centroid values</vt:lpstr>
      <vt:lpstr>PowerPoint Presentation</vt:lpstr>
      <vt:lpstr>Shortest Paths</vt:lpstr>
      <vt:lpstr>PowerPoint Presentation</vt:lpstr>
      <vt:lpstr>PowerPoint Presentation</vt:lpstr>
      <vt:lpstr>Betweenness Centrality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Marloes</dc:creator>
  <cp:lastModifiedBy>Dolly Sharma</cp:lastModifiedBy>
  <cp:revision>244</cp:revision>
  <dcterms:created xsi:type="dcterms:W3CDTF">2005-10-05T07:41:05Z</dcterms:created>
  <dcterms:modified xsi:type="dcterms:W3CDTF">2018-08-10T05:50:17Z</dcterms:modified>
</cp:coreProperties>
</file>